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8" r:id="rId2"/>
    <p:sldId id="536" r:id="rId3"/>
    <p:sldId id="535" r:id="rId4"/>
    <p:sldId id="532" r:id="rId5"/>
    <p:sldId id="534" r:id="rId6"/>
    <p:sldId id="537" r:id="rId7"/>
    <p:sldId id="478" r:id="rId8"/>
    <p:sldId id="525" r:id="rId9"/>
    <p:sldId id="524" r:id="rId10"/>
    <p:sldId id="526" r:id="rId11"/>
    <p:sldId id="527" r:id="rId12"/>
    <p:sldId id="530" r:id="rId13"/>
    <p:sldId id="533" r:id="rId14"/>
    <p:sldId id="538" r:id="rId15"/>
    <p:sldId id="528" r:id="rId16"/>
    <p:sldId id="529" r:id="rId17"/>
    <p:sldId id="531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FFE07D"/>
    <a:srgbClr val="304961"/>
    <a:srgbClr val="3A5D80"/>
    <a:srgbClr val="FAA634"/>
    <a:srgbClr val="FFDD00"/>
    <a:srgbClr val="193C6C"/>
    <a:srgbClr val="0C1E34"/>
    <a:srgbClr val="FBCD58"/>
    <a:srgbClr val="E65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6D1E4-0D5C-4FF1-9CD6-6441BC209376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Уголь</a:t>
          </a:r>
        </a:p>
      </dgm:t>
    </dgm:pt>
    <dgm:pt modelId="{FB5314A9-F83C-425C-B537-723DABAFF352}" type="parTrans" cxnId="{97251A8A-D99F-48F0-80E6-BD0452B87254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3BCFE7-9409-4186-8CBF-710B6FEB5372}" type="sibTrans" cxnId="{97251A8A-D99F-48F0-80E6-BD0452B87254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B1BA1C-6DFC-463A-9A1A-3F04D6CC8A6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Нерудные полезные ископаемые</a:t>
          </a:r>
        </a:p>
      </dgm:t>
    </dgm:pt>
    <dgm:pt modelId="{71A86098-E382-4507-8657-D6364DD9E377}" type="parTrans" cxnId="{BC6D8777-8E2F-40B0-BCFA-C10D5759CC02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D784F-5431-4E0C-8D61-2060B8515699}" type="sibTrans" cxnId="{BC6D8777-8E2F-40B0-BCFA-C10D5759CC02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EF35F-9C05-4CB7-A458-92E0996961F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Россыпи</a:t>
          </a:r>
        </a:p>
      </dgm:t>
    </dgm:pt>
    <dgm:pt modelId="{1C5D0F6D-D108-4286-B654-827E93D8C505}" type="parTrans" cxnId="{865E3F2E-5F4F-4B33-A5FD-7A3D819EDC4D}">
      <dgm:prSet/>
      <dgm:spPr/>
      <dgm:t>
        <a:bodyPr/>
        <a:lstStyle/>
        <a:p>
          <a:endParaRPr lang="ru-RU"/>
        </a:p>
      </dgm:t>
    </dgm:pt>
    <dgm:pt modelId="{D31E67AB-48A2-4F41-9865-3B3D83CDA41A}" type="sibTrans" cxnId="{865E3F2E-5F4F-4B33-A5FD-7A3D819EDC4D}">
      <dgm:prSet/>
      <dgm:spPr/>
      <dgm:t>
        <a:bodyPr/>
        <a:lstStyle/>
        <a:p>
          <a:endParaRPr lang="ru-RU"/>
        </a:p>
      </dgm:t>
    </dgm:pt>
    <dgm:pt modelId="{EAEBA463-6CEB-4A0C-AB6E-990525C58993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Руда</a:t>
          </a:r>
        </a:p>
      </dgm:t>
    </dgm:pt>
    <dgm:pt modelId="{7632C5F0-B5C1-4334-9D6B-72D4F8AE4270}" type="parTrans" cxnId="{908D71A2-DA73-415C-BCF1-3D3281EEC178}">
      <dgm:prSet/>
      <dgm:spPr/>
      <dgm:t>
        <a:bodyPr/>
        <a:lstStyle/>
        <a:p>
          <a:endParaRPr lang="ru-RU"/>
        </a:p>
      </dgm:t>
    </dgm:pt>
    <dgm:pt modelId="{C239621D-AC44-4CD1-83A7-875E2337A6E4}" type="sibTrans" cxnId="{908D71A2-DA73-415C-BCF1-3D3281EEC178}">
      <dgm:prSet/>
      <dgm:spPr/>
      <dgm:t>
        <a:bodyPr/>
        <a:lstStyle/>
        <a:p>
          <a:endParaRPr lang="ru-RU"/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</dgm:pt>
    <dgm:pt modelId="{95AB0222-68A2-4F1B-9B3F-C961D222CCBD}" type="pres">
      <dgm:prSet presAssocID="{D226D1E4-0D5C-4FF1-9CD6-6441BC209376}" presName="composite" presStyleCnt="0"/>
      <dgm:spPr/>
    </dgm:pt>
    <dgm:pt modelId="{E97FD6DF-0D4F-4452-A32F-CB62BB16AD66}" type="pres">
      <dgm:prSet presAssocID="{D226D1E4-0D5C-4FF1-9CD6-6441BC209376}" presName="imgShp" presStyleLbl="fgImgPlace1" presStyleIdx="0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6AB8A508-9A42-4B3D-90D4-51FD9218E69F}" type="pres">
      <dgm:prSet presAssocID="{D226D1E4-0D5C-4FF1-9CD6-6441BC209376}" presName="txShp" presStyleLbl="node1" presStyleIdx="0" presStyleCnt="4">
        <dgm:presLayoutVars>
          <dgm:bulletEnabled val="1"/>
        </dgm:presLayoutVars>
      </dgm:prSet>
      <dgm:spPr/>
    </dgm:pt>
    <dgm:pt modelId="{7504932E-1088-4D26-9C6C-C5305A8F5135}" type="pres">
      <dgm:prSet presAssocID="{683BCFE7-9409-4186-8CBF-710B6FEB5372}" presName="spacing" presStyleCnt="0"/>
      <dgm:spPr/>
    </dgm:pt>
    <dgm:pt modelId="{1879831C-B5AA-456E-B906-76E98D444E52}" type="pres">
      <dgm:prSet presAssocID="{EAEBA463-6CEB-4A0C-AB6E-990525C58993}" presName="composite" presStyleCnt="0"/>
      <dgm:spPr/>
    </dgm:pt>
    <dgm:pt modelId="{827A026F-D835-40E9-BD7C-EA4293C168BA}" type="pres">
      <dgm:prSet presAssocID="{EAEBA463-6CEB-4A0C-AB6E-990525C58993}" presName="imgShp" presStyleLbl="fgImgPlace1" presStyleIdx="1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92A32D5A-478F-4E57-88F2-8EA3518C4104}" type="pres">
      <dgm:prSet presAssocID="{EAEBA463-6CEB-4A0C-AB6E-990525C58993}" presName="txShp" presStyleLbl="node1" presStyleIdx="1" presStyleCnt="4">
        <dgm:presLayoutVars>
          <dgm:bulletEnabled val="1"/>
        </dgm:presLayoutVars>
      </dgm:prSet>
      <dgm:spPr/>
    </dgm:pt>
    <dgm:pt modelId="{C544F2D7-00B9-483F-9930-285D066EC323}" type="pres">
      <dgm:prSet presAssocID="{C239621D-AC44-4CD1-83A7-875E2337A6E4}" presName="spacing" presStyleCnt="0"/>
      <dgm:spPr/>
    </dgm:pt>
    <dgm:pt modelId="{E954D080-EBC7-4C2B-A93E-15ECEC316EE6}" type="pres">
      <dgm:prSet presAssocID="{EDB1BA1C-6DFC-463A-9A1A-3F04D6CC8A65}" presName="composite" presStyleCnt="0"/>
      <dgm:spPr/>
    </dgm:pt>
    <dgm:pt modelId="{CEEF1CEA-C9CB-4DF0-B2E6-7DCD34E64D21}" type="pres">
      <dgm:prSet presAssocID="{EDB1BA1C-6DFC-463A-9A1A-3F04D6CC8A65}" presName="imgShp" presStyleLbl="fgImgPlace1" presStyleIdx="2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6010D8B9-DE62-4833-AEDF-DDD169A04E65}" type="pres">
      <dgm:prSet presAssocID="{EDB1BA1C-6DFC-463A-9A1A-3F04D6CC8A65}" presName="txShp" presStyleLbl="node1" presStyleIdx="2" presStyleCnt="4">
        <dgm:presLayoutVars>
          <dgm:bulletEnabled val="1"/>
        </dgm:presLayoutVars>
      </dgm:prSet>
      <dgm:spPr/>
    </dgm:pt>
    <dgm:pt modelId="{B4E2230A-AB22-4642-81B1-F64B6A93716C}" type="pres">
      <dgm:prSet presAssocID="{4BFD784F-5431-4E0C-8D61-2060B8515699}" presName="spacing" presStyleCnt="0"/>
      <dgm:spPr/>
    </dgm:pt>
    <dgm:pt modelId="{83B89E90-ED9F-4D18-98D5-99183EFC118D}" type="pres">
      <dgm:prSet presAssocID="{C39EF35F-9C05-4CB7-A458-92E0996961F5}" presName="composite" presStyleCnt="0"/>
      <dgm:spPr/>
    </dgm:pt>
    <dgm:pt modelId="{F38530F4-F9AB-41FE-B1BA-562C2866A3E2}" type="pres">
      <dgm:prSet presAssocID="{C39EF35F-9C05-4CB7-A458-92E0996961F5}" presName="imgShp" presStyleLbl="fgImgPlace1" presStyleIdx="3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A5AB81D3-404A-4B96-B3FC-7C9D30B23B11}" type="pres">
      <dgm:prSet presAssocID="{C39EF35F-9C05-4CB7-A458-92E0996961F5}" presName="txShp" presStyleLbl="node1" presStyleIdx="3" presStyleCnt="4">
        <dgm:presLayoutVars>
          <dgm:bulletEnabled val="1"/>
        </dgm:presLayoutVars>
      </dgm:prSet>
      <dgm:spPr/>
    </dgm:pt>
  </dgm:ptLst>
  <dgm:cxnLst>
    <dgm:cxn modelId="{865E3F2E-5F4F-4B33-A5FD-7A3D819EDC4D}" srcId="{FD7DE426-AC76-48AA-B2F9-CBBCD1E3D24E}" destId="{C39EF35F-9C05-4CB7-A458-92E0996961F5}" srcOrd="3" destOrd="0" parTransId="{1C5D0F6D-D108-4286-B654-827E93D8C505}" sibTransId="{D31E67AB-48A2-4F41-9865-3B3D83CDA41A}"/>
    <dgm:cxn modelId="{C6C90252-F780-47DB-8605-07F7A486C454}" type="presOf" srcId="{C39EF35F-9C05-4CB7-A458-92E0996961F5}" destId="{A5AB81D3-404A-4B96-B3FC-7C9D30B23B11}" srcOrd="0" destOrd="0" presId="urn:microsoft.com/office/officeart/2005/8/layout/vList3"/>
    <dgm:cxn modelId="{06D70752-2D25-4CB6-A21D-FBB59E1C2719}" type="presOf" srcId="{EDB1BA1C-6DFC-463A-9A1A-3F04D6CC8A65}" destId="{6010D8B9-DE62-4833-AEDF-DDD169A04E65}" srcOrd="0" destOrd="0" presId="urn:microsoft.com/office/officeart/2005/8/layout/vList3"/>
    <dgm:cxn modelId="{BC6D8777-8E2F-40B0-BCFA-C10D5759CC02}" srcId="{FD7DE426-AC76-48AA-B2F9-CBBCD1E3D24E}" destId="{EDB1BA1C-6DFC-463A-9A1A-3F04D6CC8A65}" srcOrd="2" destOrd="0" parTransId="{71A86098-E382-4507-8657-D6364DD9E377}" sibTransId="{4BFD784F-5431-4E0C-8D61-2060B8515699}"/>
    <dgm:cxn modelId="{98330988-54C1-47A0-8C45-0E5AFA7B308B}" type="presOf" srcId="{FD7DE426-AC76-48AA-B2F9-CBBCD1E3D24E}" destId="{4E7E0A23-BE8E-4DA9-83D0-3985B38F3176}" srcOrd="0" destOrd="0" presId="urn:microsoft.com/office/officeart/2005/8/layout/vList3"/>
    <dgm:cxn modelId="{97251A8A-D99F-48F0-80E6-BD0452B87254}" srcId="{FD7DE426-AC76-48AA-B2F9-CBBCD1E3D24E}" destId="{D226D1E4-0D5C-4FF1-9CD6-6441BC209376}" srcOrd="0" destOrd="0" parTransId="{FB5314A9-F83C-425C-B537-723DABAFF352}" sibTransId="{683BCFE7-9409-4186-8CBF-710B6FEB5372}"/>
    <dgm:cxn modelId="{908D71A2-DA73-415C-BCF1-3D3281EEC178}" srcId="{FD7DE426-AC76-48AA-B2F9-CBBCD1E3D24E}" destId="{EAEBA463-6CEB-4A0C-AB6E-990525C58993}" srcOrd="1" destOrd="0" parTransId="{7632C5F0-B5C1-4334-9D6B-72D4F8AE4270}" sibTransId="{C239621D-AC44-4CD1-83A7-875E2337A6E4}"/>
    <dgm:cxn modelId="{0ED349E0-7253-47F7-8B91-86AD495A36BE}" type="presOf" srcId="{D226D1E4-0D5C-4FF1-9CD6-6441BC209376}" destId="{6AB8A508-9A42-4B3D-90D4-51FD9218E69F}" srcOrd="0" destOrd="0" presId="urn:microsoft.com/office/officeart/2005/8/layout/vList3"/>
    <dgm:cxn modelId="{F285FDE7-6238-4EC2-AF6C-8CB4C9A92DBC}" type="presOf" srcId="{EAEBA463-6CEB-4A0C-AB6E-990525C58993}" destId="{92A32D5A-478F-4E57-88F2-8EA3518C4104}" srcOrd="0" destOrd="0" presId="urn:microsoft.com/office/officeart/2005/8/layout/vList3"/>
    <dgm:cxn modelId="{66259377-1FC0-4836-8B4C-95269513E0EB}" type="presParOf" srcId="{4E7E0A23-BE8E-4DA9-83D0-3985B38F3176}" destId="{95AB0222-68A2-4F1B-9B3F-C961D222CCBD}" srcOrd="0" destOrd="0" presId="urn:microsoft.com/office/officeart/2005/8/layout/vList3"/>
    <dgm:cxn modelId="{80F57634-57B1-47F1-BFE5-54389BF19EA1}" type="presParOf" srcId="{95AB0222-68A2-4F1B-9B3F-C961D222CCBD}" destId="{E97FD6DF-0D4F-4452-A32F-CB62BB16AD66}" srcOrd="0" destOrd="0" presId="urn:microsoft.com/office/officeart/2005/8/layout/vList3"/>
    <dgm:cxn modelId="{C22D88F3-7CE6-4593-A8EC-62F541A00A77}" type="presParOf" srcId="{95AB0222-68A2-4F1B-9B3F-C961D222CCBD}" destId="{6AB8A508-9A42-4B3D-90D4-51FD9218E69F}" srcOrd="1" destOrd="0" presId="urn:microsoft.com/office/officeart/2005/8/layout/vList3"/>
    <dgm:cxn modelId="{90319DE5-07B2-4F89-9111-E03BF9D22B10}" type="presParOf" srcId="{4E7E0A23-BE8E-4DA9-83D0-3985B38F3176}" destId="{7504932E-1088-4D26-9C6C-C5305A8F5135}" srcOrd="1" destOrd="0" presId="urn:microsoft.com/office/officeart/2005/8/layout/vList3"/>
    <dgm:cxn modelId="{4144F369-0F01-4206-89F0-4C198EAE13C4}" type="presParOf" srcId="{4E7E0A23-BE8E-4DA9-83D0-3985B38F3176}" destId="{1879831C-B5AA-456E-B906-76E98D444E52}" srcOrd="2" destOrd="0" presId="urn:microsoft.com/office/officeart/2005/8/layout/vList3"/>
    <dgm:cxn modelId="{3ADDBFDF-E923-4C0D-A5FC-C6D34F316BAE}" type="presParOf" srcId="{1879831C-B5AA-456E-B906-76E98D444E52}" destId="{827A026F-D835-40E9-BD7C-EA4293C168BA}" srcOrd="0" destOrd="0" presId="urn:microsoft.com/office/officeart/2005/8/layout/vList3"/>
    <dgm:cxn modelId="{B9B22E90-9313-4AA0-91DF-EA048A9C0D18}" type="presParOf" srcId="{1879831C-B5AA-456E-B906-76E98D444E52}" destId="{92A32D5A-478F-4E57-88F2-8EA3518C4104}" srcOrd="1" destOrd="0" presId="urn:microsoft.com/office/officeart/2005/8/layout/vList3"/>
    <dgm:cxn modelId="{88BCFE28-030F-46B1-B336-EBD46BC067CA}" type="presParOf" srcId="{4E7E0A23-BE8E-4DA9-83D0-3985B38F3176}" destId="{C544F2D7-00B9-483F-9930-285D066EC323}" srcOrd="3" destOrd="0" presId="urn:microsoft.com/office/officeart/2005/8/layout/vList3"/>
    <dgm:cxn modelId="{BA187D5D-5410-4F66-BF3A-42A75ACC5428}" type="presParOf" srcId="{4E7E0A23-BE8E-4DA9-83D0-3985B38F3176}" destId="{E954D080-EBC7-4C2B-A93E-15ECEC316EE6}" srcOrd="4" destOrd="0" presId="urn:microsoft.com/office/officeart/2005/8/layout/vList3"/>
    <dgm:cxn modelId="{C7CB5DCB-7C7D-42D1-AA42-D6A9FEFA67DA}" type="presParOf" srcId="{E954D080-EBC7-4C2B-A93E-15ECEC316EE6}" destId="{CEEF1CEA-C9CB-4DF0-B2E6-7DCD34E64D21}" srcOrd="0" destOrd="0" presId="urn:microsoft.com/office/officeart/2005/8/layout/vList3"/>
    <dgm:cxn modelId="{973939D3-5337-4A04-BC04-C49275C11FC7}" type="presParOf" srcId="{E954D080-EBC7-4C2B-A93E-15ECEC316EE6}" destId="{6010D8B9-DE62-4833-AEDF-DDD169A04E65}" srcOrd="1" destOrd="0" presId="urn:microsoft.com/office/officeart/2005/8/layout/vList3"/>
    <dgm:cxn modelId="{1487682F-9438-4DBE-9351-BC236973FBC0}" type="presParOf" srcId="{4E7E0A23-BE8E-4DA9-83D0-3985B38F3176}" destId="{B4E2230A-AB22-4642-81B1-F64B6A93716C}" srcOrd="5" destOrd="0" presId="urn:microsoft.com/office/officeart/2005/8/layout/vList3"/>
    <dgm:cxn modelId="{4130E01B-8AD0-4ADA-9DBE-74A40F6E779A}" type="presParOf" srcId="{4E7E0A23-BE8E-4DA9-83D0-3985B38F3176}" destId="{83B89E90-ED9F-4D18-98D5-99183EFC118D}" srcOrd="6" destOrd="0" presId="urn:microsoft.com/office/officeart/2005/8/layout/vList3"/>
    <dgm:cxn modelId="{3330DBC0-6DD7-4761-94BE-A9E541461B2C}" type="presParOf" srcId="{83B89E90-ED9F-4D18-98D5-99183EFC118D}" destId="{F38530F4-F9AB-41FE-B1BA-562C2866A3E2}" srcOrd="0" destOrd="0" presId="urn:microsoft.com/office/officeart/2005/8/layout/vList3"/>
    <dgm:cxn modelId="{DB365AA0-4A92-479B-AC2B-05941C1F8EDC}" type="presParOf" srcId="{83B89E90-ED9F-4D18-98D5-99183EFC118D}" destId="{A5AB81D3-404A-4B96-B3FC-7C9D30B23B11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6D1E4-0D5C-4FF1-9CD6-6441BC209376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Геологоразведка</a:t>
          </a:r>
        </a:p>
      </dgm:t>
    </dgm:pt>
    <dgm:pt modelId="{FB5314A9-F83C-425C-B537-723DABAFF352}" type="parTrans" cxnId="{97251A8A-D99F-48F0-80E6-BD0452B87254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3BCFE7-9409-4186-8CBF-710B6FEB5372}" type="sibTrans" cxnId="{97251A8A-D99F-48F0-80E6-BD0452B87254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B1BA1C-6DFC-463A-9A1A-3F04D6CC8A6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Переработка и обогащение</a:t>
          </a:r>
        </a:p>
      </dgm:t>
    </dgm:pt>
    <dgm:pt modelId="{71A86098-E382-4507-8657-D6364DD9E377}" type="parTrans" cxnId="{BC6D8777-8E2F-40B0-BCFA-C10D5759CC02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D784F-5431-4E0C-8D61-2060B8515699}" type="sibTrans" cxnId="{BC6D8777-8E2F-40B0-BCFA-C10D5759CC02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EF35F-9C05-4CB7-A458-92E0996961F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Отгрузка различным транспортом</a:t>
          </a:r>
        </a:p>
      </dgm:t>
    </dgm:pt>
    <dgm:pt modelId="{1C5D0F6D-D108-4286-B654-827E93D8C505}" type="parTrans" cxnId="{865E3F2E-5F4F-4B33-A5FD-7A3D819EDC4D}">
      <dgm:prSet/>
      <dgm:spPr/>
      <dgm:t>
        <a:bodyPr/>
        <a:lstStyle/>
        <a:p>
          <a:endParaRPr lang="ru-RU"/>
        </a:p>
      </dgm:t>
    </dgm:pt>
    <dgm:pt modelId="{D31E67AB-48A2-4F41-9865-3B3D83CDA41A}" type="sibTrans" cxnId="{865E3F2E-5F4F-4B33-A5FD-7A3D819EDC4D}">
      <dgm:prSet/>
      <dgm:spPr/>
      <dgm:t>
        <a:bodyPr/>
        <a:lstStyle/>
        <a:p>
          <a:endParaRPr lang="ru-RU"/>
        </a:p>
      </dgm:t>
    </dgm:pt>
    <dgm:pt modelId="{EAEBA463-6CEB-4A0C-AB6E-990525C58993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Добыча</a:t>
          </a:r>
        </a:p>
      </dgm:t>
    </dgm:pt>
    <dgm:pt modelId="{7632C5F0-B5C1-4334-9D6B-72D4F8AE4270}" type="parTrans" cxnId="{908D71A2-DA73-415C-BCF1-3D3281EEC178}">
      <dgm:prSet/>
      <dgm:spPr/>
      <dgm:t>
        <a:bodyPr/>
        <a:lstStyle/>
        <a:p>
          <a:endParaRPr lang="ru-RU"/>
        </a:p>
      </dgm:t>
    </dgm:pt>
    <dgm:pt modelId="{C239621D-AC44-4CD1-83A7-875E2337A6E4}" type="sibTrans" cxnId="{908D71A2-DA73-415C-BCF1-3D3281EEC178}">
      <dgm:prSet/>
      <dgm:spPr/>
      <dgm:t>
        <a:bodyPr/>
        <a:lstStyle/>
        <a:p>
          <a:endParaRPr lang="ru-RU"/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</dgm:pt>
    <dgm:pt modelId="{95AB0222-68A2-4F1B-9B3F-C961D222CCBD}" type="pres">
      <dgm:prSet presAssocID="{D226D1E4-0D5C-4FF1-9CD6-6441BC209376}" presName="composite" presStyleCnt="0"/>
      <dgm:spPr/>
    </dgm:pt>
    <dgm:pt modelId="{E97FD6DF-0D4F-4452-A32F-CB62BB16AD66}" type="pres">
      <dgm:prSet presAssocID="{D226D1E4-0D5C-4FF1-9CD6-6441BC209376}" presName="imgShp" presStyleLbl="fgImgPlace1" presStyleIdx="0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6AB8A508-9A42-4B3D-90D4-51FD9218E69F}" type="pres">
      <dgm:prSet presAssocID="{D226D1E4-0D5C-4FF1-9CD6-6441BC209376}" presName="txShp" presStyleLbl="node1" presStyleIdx="0" presStyleCnt="4">
        <dgm:presLayoutVars>
          <dgm:bulletEnabled val="1"/>
        </dgm:presLayoutVars>
      </dgm:prSet>
      <dgm:spPr/>
    </dgm:pt>
    <dgm:pt modelId="{7504932E-1088-4D26-9C6C-C5305A8F5135}" type="pres">
      <dgm:prSet presAssocID="{683BCFE7-9409-4186-8CBF-710B6FEB5372}" presName="spacing" presStyleCnt="0"/>
      <dgm:spPr/>
    </dgm:pt>
    <dgm:pt modelId="{1879831C-B5AA-456E-B906-76E98D444E52}" type="pres">
      <dgm:prSet presAssocID="{EAEBA463-6CEB-4A0C-AB6E-990525C58993}" presName="composite" presStyleCnt="0"/>
      <dgm:spPr/>
    </dgm:pt>
    <dgm:pt modelId="{827A026F-D835-40E9-BD7C-EA4293C168BA}" type="pres">
      <dgm:prSet presAssocID="{EAEBA463-6CEB-4A0C-AB6E-990525C58993}" presName="imgShp" presStyleLbl="fgImgPlace1" presStyleIdx="1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92A32D5A-478F-4E57-88F2-8EA3518C4104}" type="pres">
      <dgm:prSet presAssocID="{EAEBA463-6CEB-4A0C-AB6E-990525C58993}" presName="txShp" presStyleLbl="node1" presStyleIdx="1" presStyleCnt="4">
        <dgm:presLayoutVars>
          <dgm:bulletEnabled val="1"/>
        </dgm:presLayoutVars>
      </dgm:prSet>
      <dgm:spPr/>
    </dgm:pt>
    <dgm:pt modelId="{C544F2D7-00B9-483F-9930-285D066EC323}" type="pres">
      <dgm:prSet presAssocID="{C239621D-AC44-4CD1-83A7-875E2337A6E4}" presName="spacing" presStyleCnt="0"/>
      <dgm:spPr/>
    </dgm:pt>
    <dgm:pt modelId="{E954D080-EBC7-4C2B-A93E-15ECEC316EE6}" type="pres">
      <dgm:prSet presAssocID="{EDB1BA1C-6DFC-463A-9A1A-3F04D6CC8A65}" presName="composite" presStyleCnt="0"/>
      <dgm:spPr/>
    </dgm:pt>
    <dgm:pt modelId="{CEEF1CEA-C9CB-4DF0-B2E6-7DCD34E64D21}" type="pres">
      <dgm:prSet presAssocID="{EDB1BA1C-6DFC-463A-9A1A-3F04D6CC8A65}" presName="imgShp" presStyleLbl="fgImgPlace1" presStyleIdx="2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6010D8B9-DE62-4833-AEDF-DDD169A04E65}" type="pres">
      <dgm:prSet presAssocID="{EDB1BA1C-6DFC-463A-9A1A-3F04D6CC8A65}" presName="txShp" presStyleLbl="node1" presStyleIdx="2" presStyleCnt="4">
        <dgm:presLayoutVars>
          <dgm:bulletEnabled val="1"/>
        </dgm:presLayoutVars>
      </dgm:prSet>
      <dgm:spPr/>
    </dgm:pt>
    <dgm:pt modelId="{B4E2230A-AB22-4642-81B1-F64B6A93716C}" type="pres">
      <dgm:prSet presAssocID="{4BFD784F-5431-4E0C-8D61-2060B8515699}" presName="spacing" presStyleCnt="0"/>
      <dgm:spPr/>
    </dgm:pt>
    <dgm:pt modelId="{83B89E90-ED9F-4D18-98D5-99183EFC118D}" type="pres">
      <dgm:prSet presAssocID="{C39EF35F-9C05-4CB7-A458-92E0996961F5}" presName="composite" presStyleCnt="0"/>
      <dgm:spPr/>
    </dgm:pt>
    <dgm:pt modelId="{F38530F4-F9AB-41FE-B1BA-562C2866A3E2}" type="pres">
      <dgm:prSet presAssocID="{C39EF35F-9C05-4CB7-A458-92E0996961F5}" presName="imgShp" presStyleLbl="fgImgPlace1" presStyleIdx="3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A5AB81D3-404A-4B96-B3FC-7C9D30B23B11}" type="pres">
      <dgm:prSet presAssocID="{C39EF35F-9C05-4CB7-A458-92E0996961F5}" presName="txShp" presStyleLbl="node1" presStyleIdx="3" presStyleCnt="4">
        <dgm:presLayoutVars>
          <dgm:bulletEnabled val="1"/>
        </dgm:presLayoutVars>
      </dgm:prSet>
      <dgm:spPr/>
    </dgm:pt>
  </dgm:ptLst>
  <dgm:cxnLst>
    <dgm:cxn modelId="{865E3F2E-5F4F-4B33-A5FD-7A3D819EDC4D}" srcId="{FD7DE426-AC76-48AA-B2F9-CBBCD1E3D24E}" destId="{C39EF35F-9C05-4CB7-A458-92E0996961F5}" srcOrd="3" destOrd="0" parTransId="{1C5D0F6D-D108-4286-B654-827E93D8C505}" sibTransId="{D31E67AB-48A2-4F41-9865-3B3D83CDA41A}"/>
    <dgm:cxn modelId="{C6C90252-F780-47DB-8605-07F7A486C454}" type="presOf" srcId="{C39EF35F-9C05-4CB7-A458-92E0996961F5}" destId="{A5AB81D3-404A-4B96-B3FC-7C9D30B23B11}" srcOrd="0" destOrd="0" presId="urn:microsoft.com/office/officeart/2005/8/layout/vList3"/>
    <dgm:cxn modelId="{06D70752-2D25-4CB6-A21D-FBB59E1C2719}" type="presOf" srcId="{EDB1BA1C-6DFC-463A-9A1A-3F04D6CC8A65}" destId="{6010D8B9-DE62-4833-AEDF-DDD169A04E65}" srcOrd="0" destOrd="0" presId="urn:microsoft.com/office/officeart/2005/8/layout/vList3"/>
    <dgm:cxn modelId="{BC6D8777-8E2F-40B0-BCFA-C10D5759CC02}" srcId="{FD7DE426-AC76-48AA-B2F9-CBBCD1E3D24E}" destId="{EDB1BA1C-6DFC-463A-9A1A-3F04D6CC8A65}" srcOrd="2" destOrd="0" parTransId="{71A86098-E382-4507-8657-D6364DD9E377}" sibTransId="{4BFD784F-5431-4E0C-8D61-2060B8515699}"/>
    <dgm:cxn modelId="{98330988-54C1-47A0-8C45-0E5AFA7B308B}" type="presOf" srcId="{FD7DE426-AC76-48AA-B2F9-CBBCD1E3D24E}" destId="{4E7E0A23-BE8E-4DA9-83D0-3985B38F3176}" srcOrd="0" destOrd="0" presId="urn:microsoft.com/office/officeart/2005/8/layout/vList3"/>
    <dgm:cxn modelId="{97251A8A-D99F-48F0-80E6-BD0452B87254}" srcId="{FD7DE426-AC76-48AA-B2F9-CBBCD1E3D24E}" destId="{D226D1E4-0D5C-4FF1-9CD6-6441BC209376}" srcOrd="0" destOrd="0" parTransId="{FB5314A9-F83C-425C-B537-723DABAFF352}" sibTransId="{683BCFE7-9409-4186-8CBF-710B6FEB5372}"/>
    <dgm:cxn modelId="{908D71A2-DA73-415C-BCF1-3D3281EEC178}" srcId="{FD7DE426-AC76-48AA-B2F9-CBBCD1E3D24E}" destId="{EAEBA463-6CEB-4A0C-AB6E-990525C58993}" srcOrd="1" destOrd="0" parTransId="{7632C5F0-B5C1-4334-9D6B-72D4F8AE4270}" sibTransId="{C239621D-AC44-4CD1-83A7-875E2337A6E4}"/>
    <dgm:cxn modelId="{0ED349E0-7253-47F7-8B91-86AD495A36BE}" type="presOf" srcId="{D226D1E4-0D5C-4FF1-9CD6-6441BC209376}" destId="{6AB8A508-9A42-4B3D-90D4-51FD9218E69F}" srcOrd="0" destOrd="0" presId="urn:microsoft.com/office/officeart/2005/8/layout/vList3"/>
    <dgm:cxn modelId="{F285FDE7-6238-4EC2-AF6C-8CB4C9A92DBC}" type="presOf" srcId="{EAEBA463-6CEB-4A0C-AB6E-990525C58993}" destId="{92A32D5A-478F-4E57-88F2-8EA3518C4104}" srcOrd="0" destOrd="0" presId="urn:microsoft.com/office/officeart/2005/8/layout/vList3"/>
    <dgm:cxn modelId="{66259377-1FC0-4836-8B4C-95269513E0EB}" type="presParOf" srcId="{4E7E0A23-BE8E-4DA9-83D0-3985B38F3176}" destId="{95AB0222-68A2-4F1B-9B3F-C961D222CCBD}" srcOrd="0" destOrd="0" presId="urn:microsoft.com/office/officeart/2005/8/layout/vList3"/>
    <dgm:cxn modelId="{80F57634-57B1-47F1-BFE5-54389BF19EA1}" type="presParOf" srcId="{95AB0222-68A2-4F1B-9B3F-C961D222CCBD}" destId="{E97FD6DF-0D4F-4452-A32F-CB62BB16AD66}" srcOrd="0" destOrd="0" presId="urn:microsoft.com/office/officeart/2005/8/layout/vList3"/>
    <dgm:cxn modelId="{C22D88F3-7CE6-4593-A8EC-62F541A00A77}" type="presParOf" srcId="{95AB0222-68A2-4F1B-9B3F-C961D222CCBD}" destId="{6AB8A508-9A42-4B3D-90D4-51FD9218E69F}" srcOrd="1" destOrd="0" presId="urn:microsoft.com/office/officeart/2005/8/layout/vList3"/>
    <dgm:cxn modelId="{90319DE5-07B2-4F89-9111-E03BF9D22B10}" type="presParOf" srcId="{4E7E0A23-BE8E-4DA9-83D0-3985B38F3176}" destId="{7504932E-1088-4D26-9C6C-C5305A8F5135}" srcOrd="1" destOrd="0" presId="urn:microsoft.com/office/officeart/2005/8/layout/vList3"/>
    <dgm:cxn modelId="{4144F369-0F01-4206-89F0-4C198EAE13C4}" type="presParOf" srcId="{4E7E0A23-BE8E-4DA9-83D0-3985B38F3176}" destId="{1879831C-B5AA-456E-B906-76E98D444E52}" srcOrd="2" destOrd="0" presId="urn:microsoft.com/office/officeart/2005/8/layout/vList3"/>
    <dgm:cxn modelId="{3ADDBFDF-E923-4C0D-A5FC-C6D34F316BAE}" type="presParOf" srcId="{1879831C-B5AA-456E-B906-76E98D444E52}" destId="{827A026F-D835-40E9-BD7C-EA4293C168BA}" srcOrd="0" destOrd="0" presId="urn:microsoft.com/office/officeart/2005/8/layout/vList3"/>
    <dgm:cxn modelId="{B9B22E90-9313-4AA0-91DF-EA048A9C0D18}" type="presParOf" srcId="{1879831C-B5AA-456E-B906-76E98D444E52}" destId="{92A32D5A-478F-4E57-88F2-8EA3518C4104}" srcOrd="1" destOrd="0" presId="urn:microsoft.com/office/officeart/2005/8/layout/vList3"/>
    <dgm:cxn modelId="{88BCFE28-030F-46B1-B336-EBD46BC067CA}" type="presParOf" srcId="{4E7E0A23-BE8E-4DA9-83D0-3985B38F3176}" destId="{C544F2D7-00B9-483F-9930-285D066EC323}" srcOrd="3" destOrd="0" presId="urn:microsoft.com/office/officeart/2005/8/layout/vList3"/>
    <dgm:cxn modelId="{BA187D5D-5410-4F66-BF3A-42A75ACC5428}" type="presParOf" srcId="{4E7E0A23-BE8E-4DA9-83D0-3985B38F3176}" destId="{E954D080-EBC7-4C2B-A93E-15ECEC316EE6}" srcOrd="4" destOrd="0" presId="urn:microsoft.com/office/officeart/2005/8/layout/vList3"/>
    <dgm:cxn modelId="{C7CB5DCB-7C7D-42D1-AA42-D6A9FEFA67DA}" type="presParOf" srcId="{E954D080-EBC7-4C2B-A93E-15ECEC316EE6}" destId="{CEEF1CEA-C9CB-4DF0-B2E6-7DCD34E64D21}" srcOrd="0" destOrd="0" presId="urn:microsoft.com/office/officeart/2005/8/layout/vList3"/>
    <dgm:cxn modelId="{973939D3-5337-4A04-BC04-C49275C11FC7}" type="presParOf" srcId="{E954D080-EBC7-4C2B-A93E-15ECEC316EE6}" destId="{6010D8B9-DE62-4833-AEDF-DDD169A04E65}" srcOrd="1" destOrd="0" presId="urn:microsoft.com/office/officeart/2005/8/layout/vList3"/>
    <dgm:cxn modelId="{1487682F-9438-4DBE-9351-BC236973FBC0}" type="presParOf" srcId="{4E7E0A23-BE8E-4DA9-83D0-3985B38F3176}" destId="{B4E2230A-AB22-4642-81B1-F64B6A93716C}" srcOrd="5" destOrd="0" presId="urn:microsoft.com/office/officeart/2005/8/layout/vList3"/>
    <dgm:cxn modelId="{4130E01B-8AD0-4ADA-9DBE-74A40F6E779A}" type="presParOf" srcId="{4E7E0A23-BE8E-4DA9-83D0-3985B38F3176}" destId="{83B89E90-ED9F-4D18-98D5-99183EFC118D}" srcOrd="6" destOrd="0" presId="urn:microsoft.com/office/officeart/2005/8/layout/vList3"/>
    <dgm:cxn modelId="{3330DBC0-6DD7-4761-94BE-A9E541461B2C}" type="presParOf" srcId="{83B89E90-ED9F-4D18-98D5-99183EFC118D}" destId="{F38530F4-F9AB-41FE-B1BA-562C2866A3E2}" srcOrd="0" destOrd="0" presId="urn:microsoft.com/office/officeart/2005/8/layout/vList3"/>
    <dgm:cxn modelId="{DB365AA0-4A92-479B-AC2B-05941C1F8EDC}" type="presParOf" srcId="{83B89E90-ED9F-4D18-98D5-99183EFC118D}" destId="{A5AB81D3-404A-4B96-B3FC-7C9D30B23B11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6D1E4-0D5C-4FF1-9CD6-6441BC209376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Геологи</a:t>
          </a:r>
        </a:p>
      </dgm:t>
    </dgm:pt>
    <dgm:pt modelId="{FB5314A9-F83C-425C-B537-723DABAFF352}" type="parTrans" cxnId="{97251A8A-D99F-48F0-80E6-BD0452B87254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3BCFE7-9409-4186-8CBF-710B6FEB5372}" type="sibTrans" cxnId="{97251A8A-D99F-48F0-80E6-BD0452B87254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B1BA1C-6DFC-463A-9A1A-3F04D6CC8A6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Инженеры-технологи по переработке</a:t>
          </a:r>
        </a:p>
      </dgm:t>
    </dgm:pt>
    <dgm:pt modelId="{71A86098-E382-4507-8657-D6364DD9E377}" type="parTrans" cxnId="{BC6D8777-8E2F-40B0-BCFA-C10D5759CC02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D784F-5431-4E0C-8D61-2060B8515699}" type="sibTrans" cxnId="{BC6D8777-8E2F-40B0-BCFA-C10D5759CC02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EF35F-9C05-4CB7-A458-92E0996961F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Механики</a:t>
          </a:r>
        </a:p>
      </dgm:t>
    </dgm:pt>
    <dgm:pt modelId="{1C5D0F6D-D108-4286-B654-827E93D8C505}" type="parTrans" cxnId="{865E3F2E-5F4F-4B33-A5FD-7A3D819EDC4D}">
      <dgm:prSet/>
      <dgm:spPr/>
      <dgm:t>
        <a:bodyPr/>
        <a:lstStyle/>
        <a:p>
          <a:endParaRPr lang="ru-RU"/>
        </a:p>
      </dgm:t>
    </dgm:pt>
    <dgm:pt modelId="{D31E67AB-48A2-4F41-9865-3B3D83CDA41A}" type="sibTrans" cxnId="{865E3F2E-5F4F-4B33-A5FD-7A3D819EDC4D}">
      <dgm:prSet/>
      <dgm:spPr/>
      <dgm:t>
        <a:bodyPr/>
        <a:lstStyle/>
        <a:p>
          <a:endParaRPr lang="ru-RU"/>
        </a:p>
      </dgm:t>
    </dgm:pt>
    <dgm:pt modelId="{EAEBA463-6CEB-4A0C-AB6E-990525C58993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Горные инженеры</a:t>
          </a:r>
        </a:p>
      </dgm:t>
    </dgm:pt>
    <dgm:pt modelId="{7632C5F0-B5C1-4334-9D6B-72D4F8AE4270}" type="parTrans" cxnId="{908D71A2-DA73-415C-BCF1-3D3281EEC178}">
      <dgm:prSet/>
      <dgm:spPr/>
      <dgm:t>
        <a:bodyPr/>
        <a:lstStyle/>
        <a:p>
          <a:endParaRPr lang="ru-RU"/>
        </a:p>
      </dgm:t>
    </dgm:pt>
    <dgm:pt modelId="{C239621D-AC44-4CD1-83A7-875E2337A6E4}" type="sibTrans" cxnId="{908D71A2-DA73-415C-BCF1-3D3281EEC178}">
      <dgm:prSet/>
      <dgm:spPr/>
      <dgm:t>
        <a:bodyPr/>
        <a:lstStyle/>
        <a:p>
          <a:endParaRPr lang="ru-RU"/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</dgm:pt>
    <dgm:pt modelId="{95AB0222-68A2-4F1B-9B3F-C961D222CCBD}" type="pres">
      <dgm:prSet presAssocID="{D226D1E4-0D5C-4FF1-9CD6-6441BC209376}" presName="composite" presStyleCnt="0"/>
      <dgm:spPr/>
    </dgm:pt>
    <dgm:pt modelId="{E97FD6DF-0D4F-4452-A32F-CB62BB16AD66}" type="pres">
      <dgm:prSet presAssocID="{D226D1E4-0D5C-4FF1-9CD6-6441BC209376}" presName="imgShp" presStyleLbl="fgImgPlace1" presStyleIdx="0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6AB8A508-9A42-4B3D-90D4-51FD9218E69F}" type="pres">
      <dgm:prSet presAssocID="{D226D1E4-0D5C-4FF1-9CD6-6441BC209376}" presName="txShp" presStyleLbl="node1" presStyleIdx="0" presStyleCnt="4">
        <dgm:presLayoutVars>
          <dgm:bulletEnabled val="1"/>
        </dgm:presLayoutVars>
      </dgm:prSet>
      <dgm:spPr/>
    </dgm:pt>
    <dgm:pt modelId="{7504932E-1088-4D26-9C6C-C5305A8F5135}" type="pres">
      <dgm:prSet presAssocID="{683BCFE7-9409-4186-8CBF-710B6FEB5372}" presName="spacing" presStyleCnt="0"/>
      <dgm:spPr/>
    </dgm:pt>
    <dgm:pt modelId="{1879831C-B5AA-456E-B906-76E98D444E52}" type="pres">
      <dgm:prSet presAssocID="{EAEBA463-6CEB-4A0C-AB6E-990525C58993}" presName="composite" presStyleCnt="0"/>
      <dgm:spPr/>
    </dgm:pt>
    <dgm:pt modelId="{827A026F-D835-40E9-BD7C-EA4293C168BA}" type="pres">
      <dgm:prSet presAssocID="{EAEBA463-6CEB-4A0C-AB6E-990525C58993}" presName="imgShp" presStyleLbl="fgImgPlace1" presStyleIdx="1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92A32D5A-478F-4E57-88F2-8EA3518C4104}" type="pres">
      <dgm:prSet presAssocID="{EAEBA463-6CEB-4A0C-AB6E-990525C58993}" presName="txShp" presStyleLbl="node1" presStyleIdx="1" presStyleCnt="4">
        <dgm:presLayoutVars>
          <dgm:bulletEnabled val="1"/>
        </dgm:presLayoutVars>
      </dgm:prSet>
      <dgm:spPr/>
    </dgm:pt>
    <dgm:pt modelId="{C544F2D7-00B9-483F-9930-285D066EC323}" type="pres">
      <dgm:prSet presAssocID="{C239621D-AC44-4CD1-83A7-875E2337A6E4}" presName="spacing" presStyleCnt="0"/>
      <dgm:spPr/>
    </dgm:pt>
    <dgm:pt modelId="{E954D080-EBC7-4C2B-A93E-15ECEC316EE6}" type="pres">
      <dgm:prSet presAssocID="{EDB1BA1C-6DFC-463A-9A1A-3F04D6CC8A65}" presName="composite" presStyleCnt="0"/>
      <dgm:spPr/>
    </dgm:pt>
    <dgm:pt modelId="{CEEF1CEA-C9CB-4DF0-B2E6-7DCD34E64D21}" type="pres">
      <dgm:prSet presAssocID="{EDB1BA1C-6DFC-463A-9A1A-3F04D6CC8A65}" presName="imgShp" presStyleLbl="fgImgPlace1" presStyleIdx="2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6010D8B9-DE62-4833-AEDF-DDD169A04E65}" type="pres">
      <dgm:prSet presAssocID="{EDB1BA1C-6DFC-463A-9A1A-3F04D6CC8A65}" presName="txShp" presStyleLbl="node1" presStyleIdx="2" presStyleCnt="4">
        <dgm:presLayoutVars>
          <dgm:bulletEnabled val="1"/>
        </dgm:presLayoutVars>
      </dgm:prSet>
      <dgm:spPr/>
    </dgm:pt>
    <dgm:pt modelId="{B4E2230A-AB22-4642-81B1-F64B6A93716C}" type="pres">
      <dgm:prSet presAssocID="{4BFD784F-5431-4E0C-8D61-2060B8515699}" presName="spacing" presStyleCnt="0"/>
      <dgm:spPr/>
    </dgm:pt>
    <dgm:pt modelId="{83B89E90-ED9F-4D18-98D5-99183EFC118D}" type="pres">
      <dgm:prSet presAssocID="{C39EF35F-9C05-4CB7-A458-92E0996961F5}" presName="composite" presStyleCnt="0"/>
      <dgm:spPr/>
    </dgm:pt>
    <dgm:pt modelId="{F38530F4-F9AB-41FE-B1BA-562C2866A3E2}" type="pres">
      <dgm:prSet presAssocID="{C39EF35F-9C05-4CB7-A458-92E0996961F5}" presName="imgShp" presStyleLbl="fgImgPlace1" presStyleIdx="3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A5AB81D3-404A-4B96-B3FC-7C9D30B23B11}" type="pres">
      <dgm:prSet presAssocID="{C39EF35F-9C05-4CB7-A458-92E0996961F5}" presName="txShp" presStyleLbl="node1" presStyleIdx="3" presStyleCnt="4">
        <dgm:presLayoutVars>
          <dgm:bulletEnabled val="1"/>
        </dgm:presLayoutVars>
      </dgm:prSet>
      <dgm:spPr/>
    </dgm:pt>
  </dgm:ptLst>
  <dgm:cxnLst>
    <dgm:cxn modelId="{865E3F2E-5F4F-4B33-A5FD-7A3D819EDC4D}" srcId="{FD7DE426-AC76-48AA-B2F9-CBBCD1E3D24E}" destId="{C39EF35F-9C05-4CB7-A458-92E0996961F5}" srcOrd="3" destOrd="0" parTransId="{1C5D0F6D-D108-4286-B654-827E93D8C505}" sibTransId="{D31E67AB-48A2-4F41-9865-3B3D83CDA41A}"/>
    <dgm:cxn modelId="{C6C90252-F780-47DB-8605-07F7A486C454}" type="presOf" srcId="{C39EF35F-9C05-4CB7-A458-92E0996961F5}" destId="{A5AB81D3-404A-4B96-B3FC-7C9D30B23B11}" srcOrd="0" destOrd="0" presId="urn:microsoft.com/office/officeart/2005/8/layout/vList3"/>
    <dgm:cxn modelId="{06D70752-2D25-4CB6-A21D-FBB59E1C2719}" type="presOf" srcId="{EDB1BA1C-6DFC-463A-9A1A-3F04D6CC8A65}" destId="{6010D8B9-DE62-4833-AEDF-DDD169A04E65}" srcOrd="0" destOrd="0" presId="urn:microsoft.com/office/officeart/2005/8/layout/vList3"/>
    <dgm:cxn modelId="{BC6D8777-8E2F-40B0-BCFA-C10D5759CC02}" srcId="{FD7DE426-AC76-48AA-B2F9-CBBCD1E3D24E}" destId="{EDB1BA1C-6DFC-463A-9A1A-3F04D6CC8A65}" srcOrd="2" destOrd="0" parTransId="{71A86098-E382-4507-8657-D6364DD9E377}" sibTransId="{4BFD784F-5431-4E0C-8D61-2060B8515699}"/>
    <dgm:cxn modelId="{98330988-54C1-47A0-8C45-0E5AFA7B308B}" type="presOf" srcId="{FD7DE426-AC76-48AA-B2F9-CBBCD1E3D24E}" destId="{4E7E0A23-BE8E-4DA9-83D0-3985B38F3176}" srcOrd="0" destOrd="0" presId="urn:microsoft.com/office/officeart/2005/8/layout/vList3"/>
    <dgm:cxn modelId="{97251A8A-D99F-48F0-80E6-BD0452B87254}" srcId="{FD7DE426-AC76-48AA-B2F9-CBBCD1E3D24E}" destId="{D226D1E4-0D5C-4FF1-9CD6-6441BC209376}" srcOrd="0" destOrd="0" parTransId="{FB5314A9-F83C-425C-B537-723DABAFF352}" sibTransId="{683BCFE7-9409-4186-8CBF-710B6FEB5372}"/>
    <dgm:cxn modelId="{908D71A2-DA73-415C-BCF1-3D3281EEC178}" srcId="{FD7DE426-AC76-48AA-B2F9-CBBCD1E3D24E}" destId="{EAEBA463-6CEB-4A0C-AB6E-990525C58993}" srcOrd="1" destOrd="0" parTransId="{7632C5F0-B5C1-4334-9D6B-72D4F8AE4270}" sibTransId="{C239621D-AC44-4CD1-83A7-875E2337A6E4}"/>
    <dgm:cxn modelId="{0ED349E0-7253-47F7-8B91-86AD495A36BE}" type="presOf" srcId="{D226D1E4-0D5C-4FF1-9CD6-6441BC209376}" destId="{6AB8A508-9A42-4B3D-90D4-51FD9218E69F}" srcOrd="0" destOrd="0" presId="urn:microsoft.com/office/officeart/2005/8/layout/vList3"/>
    <dgm:cxn modelId="{F285FDE7-6238-4EC2-AF6C-8CB4C9A92DBC}" type="presOf" srcId="{EAEBA463-6CEB-4A0C-AB6E-990525C58993}" destId="{92A32D5A-478F-4E57-88F2-8EA3518C4104}" srcOrd="0" destOrd="0" presId="urn:microsoft.com/office/officeart/2005/8/layout/vList3"/>
    <dgm:cxn modelId="{66259377-1FC0-4836-8B4C-95269513E0EB}" type="presParOf" srcId="{4E7E0A23-BE8E-4DA9-83D0-3985B38F3176}" destId="{95AB0222-68A2-4F1B-9B3F-C961D222CCBD}" srcOrd="0" destOrd="0" presId="urn:microsoft.com/office/officeart/2005/8/layout/vList3"/>
    <dgm:cxn modelId="{80F57634-57B1-47F1-BFE5-54389BF19EA1}" type="presParOf" srcId="{95AB0222-68A2-4F1B-9B3F-C961D222CCBD}" destId="{E97FD6DF-0D4F-4452-A32F-CB62BB16AD66}" srcOrd="0" destOrd="0" presId="urn:microsoft.com/office/officeart/2005/8/layout/vList3"/>
    <dgm:cxn modelId="{C22D88F3-7CE6-4593-A8EC-62F541A00A77}" type="presParOf" srcId="{95AB0222-68A2-4F1B-9B3F-C961D222CCBD}" destId="{6AB8A508-9A42-4B3D-90D4-51FD9218E69F}" srcOrd="1" destOrd="0" presId="urn:microsoft.com/office/officeart/2005/8/layout/vList3"/>
    <dgm:cxn modelId="{90319DE5-07B2-4F89-9111-E03BF9D22B10}" type="presParOf" srcId="{4E7E0A23-BE8E-4DA9-83D0-3985B38F3176}" destId="{7504932E-1088-4D26-9C6C-C5305A8F5135}" srcOrd="1" destOrd="0" presId="urn:microsoft.com/office/officeart/2005/8/layout/vList3"/>
    <dgm:cxn modelId="{4144F369-0F01-4206-89F0-4C198EAE13C4}" type="presParOf" srcId="{4E7E0A23-BE8E-4DA9-83D0-3985B38F3176}" destId="{1879831C-B5AA-456E-B906-76E98D444E52}" srcOrd="2" destOrd="0" presId="urn:microsoft.com/office/officeart/2005/8/layout/vList3"/>
    <dgm:cxn modelId="{3ADDBFDF-E923-4C0D-A5FC-C6D34F316BAE}" type="presParOf" srcId="{1879831C-B5AA-456E-B906-76E98D444E52}" destId="{827A026F-D835-40E9-BD7C-EA4293C168BA}" srcOrd="0" destOrd="0" presId="urn:microsoft.com/office/officeart/2005/8/layout/vList3"/>
    <dgm:cxn modelId="{B9B22E90-9313-4AA0-91DF-EA048A9C0D18}" type="presParOf" srcId="{1879831C-B5AA-456E-B906-76E98D444E52}" destId="{92A32D5A-478F-4E57-88F2-8EA3518C4104}" srcOrd="1" destOrd="0" presId="urn:microsoft.com/office/officeart/2005/8/layout/vList3"/>
    <dgm:cxn modelId="{88BCFE28-030F-46B1-B336-EBD46BC067CA}" type="presParOf" srcId="{4E7E0A23-BE8E-4DA9-83D0-3985B38F3176}" destId="{C544F2D7-00B9-483F-9930-285D066EC323}" srcOrd="3" destOrd="0" presId="urn:microsoft.com/office/officeart/2005/8/layout/vList3"/>
    <dgm:cxn modelId="{BA187D5D-5410-4F66-BF3A-42A75ACC5428}" type="presParOf" srcId="{4E7E0A23-BE8E-4DA9-83D0-3985B38F3176}" destId="{E954D080-EBC7-4C2B-A93E-15ECEC316EE6}" srcOrd="4" destOrd="0" presId="urn:microsoft.com/office/officeart/2005/8/layout/vList3"/>
    <dgm:cxn modelId="{C7CB5DCB-7C7D-42D1-AA42-D6A9FEFA67DA}" type="presParOf" srcId="{E954D080-EBC7-4C2B-A93E-15ECEC316EE6}" destId="{CEEF1CEA-C9CB-4DF0-B2E6-7DCD34E64D21}" srcOrd="0" destOrd="0" presId="urn:microsoft.com/office/officeart/2005/8/layout/vList3"/>
    <dgm:cxn modelId="{973939D3-5337-4A04-BC04-C49275C11FC7}" type="presParOf" srcId="{E954D080-EBC7-4C2B-A93E-15ECEC316EE6}" destId="{6010D8B9-DE62-4833-AEDF-DDD169A04E65}" srcOrd="1" destOrd="0" presId="urn:microsoft.com/office/officeart/2005/8/layout/vList3"/>
    <dgm:cxn modelId="{1487682F-9438-4DBE-9351-BC236973FBC0}" type="presParOf" srcId="{4E7E0A23-BE8E-4DA9-83D0-3985B38F3176}" destId="{B4E2230A-AB22-4642-81B1-F64B6A93716C}" srcOrd="5" destOrd="0" presId="urn:microsoft.com/office/officeart/2005/8/layout/vList3"/>
    <dgm:cxn modelId="{4130E01B-8AD0-4ADA-9DBE-74A40F6E779A}" type="presParOf" srcId="{4E7E0A23-BE8E-4DA9-83D0-3985B38F3176}" destId="{83B89E90-ED9F-4D18-98D5-99183EFC118D}" srcOrd="6" destOrd="0" presId="urn:microsoft.com/office/officeart/2005/8/layout/vList3"/>
    <dgm:cxn modelId="{3330DBC0-6DD7-4761-94BE-A9E541461B2C}" type="presParOf" srcId="{83B89E90-ED9F-4D18-98D5-99183EFC118D}" destId="{F38530F4-F9AB-41FE-B1BA-562C2866A3E2}" srcOrd="0" destOrd="0" presId="urn:microsoft.com/office/officeart/2005/8/layout/vList3"/>
    <dgm:cxn modelId="{DB365AA0-4A92-479B-AC2B-05941C1F8EDC}" type="presParOf" srcId="{83B89E90-ED9F-4D18-98D5-99183EFC118D}" destId="{A5AB81D3-404A-4B96-B3FC-7C9D30B23B11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6D1E4-0D5C-4FF1-9CD6-6441BC209376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Экономисты предприятия</a:t>
          </a:r>
        </a:p>
      </dgm:t>
    </dgm:pt>
    <dgm:pt modelId="{FB5314A9-F83C-425C-B537-723DABAFF352}" type="parTrans" cxnId="{97251A8A-D99F-48F0-80E6-BD0452B87254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3BCFE7-9409-4186-8CBF-710B6FEB5372}" type="sibTrans" cxnId="{97251A8A-D99F-48F0-80E6-BD0452B87254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B1BA1C-6DFC-463A-9A1A-3F04D6CC8A6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Специалисты по транспорту</a:t>
          </a:r>
        </a:p>
      </dgm:t>
    </dgm:pt>
    <dgm:pt modelId="{71A86098-E382-4507-8657-D6364DD9E377}" type="parTrans" cxnId="{BC6D8777-8E2F-40B0-BCFA-C10D5759CC02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D784F-5431-4E0C-8D61-2060B8515699}" type="sibTrans" cxnId="{BC6D8777-8E2F-40B0-BCFA-C10D5759CC02}">
      <dgm:prSet/>
      <dgm:spPr/>
      <dgm:t>
        <a:bodyPr/>
        <a:lstStyle/>
        <a:p>
          <a:endParaRPr lang="ru-RU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EF35F-9C05-4CB7-A458-92E0996961F5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Специалисты по качеству</a:t>
          </a:r>
        </a:p>
      </dgm:t>
    </dgm:pt>
    <dgm:pt modelId="{1C5D0F6D-D108-4286-B654-827E93D8C505}" type="parTrans" cxnId="{865E3F2E-5F4F-4B33-A5FD-7A3D819EDC4D}">
      <dgm:prSet/>
      <dgm:spPr/>
      <dgm:t>
        <a:bodyPr/>
        <a:lstStyle/>
        <a:p>
          <a:endParaRPr lang="ru-RU"/>
        </a:p>
      </dgm:t>
    </dgm:pt>
    <dgm:pt modelId="{D31E67AB-48A2-4F41-9865-3B3D83CDA41A}" type="sibTrans" cxnId="{865E3F2E-5F4F-4B33-A5FD-7A3D819EDC4D}">
      <dgm:prSet/>
      <dgm:spPr/>
      <dgm:t>
        <a:bodyPr/>
        <a:lstStyle/>
        <a:p>
          <a:endParaRPr lang="ru-RU"/>
        </a:p>
      </dgm:t>
    </dgm:pt>
    <dgm:pt modelId="{EAEBA463-6CEB-4A0C-AB6E-990525C58993}">
      <dgm:prSet phldrT="[Текст]" custT="1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3A5D80"/>
              </a:solidFill>
            </a:rPr>
            <a:t>Экономисты по труду</a:t>
          </a:r>
        </a:p>
      </dgm:t>
    </dgm:pt>
    <dgm:pt modelId="{7632C5F0-B5C1-4334-9D6B-72D4F8AE4270}" type="parTrans" cxnId="{908D71A2-DA73-415C-BCF1-3D3281EEC178}">
      <dgm:prSet/>
      <dgm:spPr/>
      <dgm:t>
        <a:bodyPr/>
        <a:lstStyle/>
        <a:p>
          <a:endParaRPr lang="ru-RU"/>
        </a:p>
      </dgm:t>
    </dgm:pt>
    <dgm:pt modelId="{C239621D-AC44-4CD1-83A7-875E2337A6E4}" type="sibTrans" cxnId="{908D71A2-DA73-415C-BCF1-3D3281EEC178}">
      <dgm:prSet/>
      <dgm:spPr/>
      <dgm:t>
        <a:bodyPr/>
        <a:lstStyle/>
        <a:p>
          <a:endParaRPr lang="ru-RU"/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</dgm:pt>
    <dgm:pt modelId="{95AB0222-68A2-4F1B-9B3F-C961D222CCBD}" type="pres">
      <dgm:prSet presAssocID="{D226D1E4-0D5C-4FF1-9CD6-6441BC209376}" presName="composite" presStyleCnt="0"/>
      <dgm:spPr/>
    </dgm:pt>
    <dgm:pt modelId="{E97FD6DF-0D4F-4452-A32F-CB62BB16AD66}" type="pres">
      <dgm:prSet presAssocID="{D226D1E4-0D5C-4FF1-9CD6-6441BC209376}" presName="imgShp" presStyleLbl="fgImgPlace1" presStyleIdx="0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6AB8A508-9A42-4B3D-90D4-51FD9218E69F}" type="pres">
      <dgm:prSet presAssocID="{D226D1E4-0D5C-4FF1-9CD6-6441BC209376}" presName="txShp" presStyleLbl="node1" presStyleIdx="0" presStyleCnt="4">
        <dgm:presLayoutVars>
          <dgm:bulletEnabled val="1"/>
        </dgm:presLayoutVars>
      </dgm:prSet>
      <dgm:spPr/>
    </dgm:pt>
    <dgm:pt modelId="{7504932E-1088-4D26-9C6C-C5305A8F5135}" type="pres">
      <dgm:prSet presAssocID="{683BCFE7-9409-4186-8CBF-710B6FEB5372}" presName="spacing" presStyleCnt="0"/>
      <dgm:spPr/>
    </dgm:pt>
    <dgm:pt modelId="{1879831C-B5AA-456E-B906-76E98D444E52}" type="pres">
      <dgm:prSet presAssocID="{EAEBA463-6CEB-4A0C-AB6E-990525C58993}" presName="composite" presStyleCnt="0"/>
      <dgm:spPr/>
    </dgm:pt>
    <dgm:pt modelId="{827A026F-D835-40E9-BD7C-EA4293C168BA}" type="pres">
      <dgm:prSet presAssocID="{EAEBA463-6CEB-4A0C-AB6E-990525C58993}" presName="imgShp" presStyleLbl="fgImgPlace1" presStyleIdx="1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92A32D5A-478F-4E57-88F2-8EA3518C4104}" type="pres">
      <dgm:prSet presAssocID="{EAEBA463-6CEB-4A0C-AB6E-990525C58993}" presName="txShp" presStyleLbl="node1" presStyleIdx="1" presStyleCnt="4">
        <dgm:presLayoutVars>
          <dgm:bulletEnabled val="1"/>
        </dgm:presLayoutVars>
      </dgm:prSet>
      <dgm:spPr/>
    </dgm:pt>
    <dgm:pt modelId="{C544F2D7-00B9-483F-9930-285D066EC323}" type="pres">
      <dgm:prSet presAssocID="{C239621D-AC44-4CD1-83A7-875E2337A6E4}" presName="spacing" presStyleCnt="0"/>
      <dgm:spPr/>
    </dgm:pt>
    <dgm:pt modelId="{E954D080-EBC7-4C2B-A93E-15ECEC316EE6}" type="pres">
      <dgm:prSet presAssocID="{EDB1BA1C-6DFC-463A-9A1A-3F04D6CC8A65}" presName="composite" presStyleCnt="0"/>
      <dgm:spPr/>
    </dgm:pt>
    <dgm:pt modelId="{CEEF1CEA-C9CB-4DF0-B2E6-7DCD34E64D21}" type="pres">
      <dgm:prSet presAssocID="{EDB1BA1C-6DFC-463A-9A1A-3F04D6CC8A65}" presName="imgShp" presStyleLbl="fgImgPlace1" presStyleIdx="2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6010D8B9-DE62-4833-AEDF-DDD169A04E65}" type="pres">
      <dgm:prSet presAssocID="{EDB1BA1C-6DFC-463A-9A1A-3F04D6CC8A65}" presName="txShp" presStyleLbl="node1" presStyleIdx="2" presStyleCnt="4">
        <dgm:presLayoutVars>
          <dgm:bulletEnabled val="1"/>
        </dgm:presLayoutVars>
      </dgm:prSet>
      <dgm:spPr/>
    </dgm:pt>
    <dgm:pt modelId="{B4E2230A-AB22-4642-81B1-F64B6A93716C}" type="pres">
      <dgm:prSet presAssocID="{4BFD784F-5431-4E0C-8D61-2060B8515699}" presName="spacing" presStyleCnt="0"/>
      <dgm:spPr/>
    </dgm:pt>
    <dgm:pt modelId="{83B89E90-ED9F-4D18-98D5-99183EFC118D}" type="pres">
      <dgm:prSet presAssocID="{C39EF35F-9C05-4CB7-A458-92E0996961F5}" presName="composite" presStyleCnt="0"/>
      <dgm:spPr/>
    </dgm:pt>
    <dgm:pt modelId="{F38530F4-F9AB-41FE-B1BA-562C2866A3E2}" type="pres">
      <dgm:prSet presAssocID="{C39EF35F-9C05-4CB7-A458-92E0996961F5}" presName="imgShp" presStyleLbl="fgImgPlace1" presStyleIdx="3" presStyleCnt="4"/>
      <dgm:spPr>
        <a:solidFill>
          <a:srgbClr val="3A5D80"/>
        </a:solidFill>
        <a:ln>
          <a:solidFill>
            <a:srgbClr val="002060"/>
          </a:solidFill>
        </a:ln>
      </dgm:spPr>
    </dgm:pt>
    <dgm:pt modelId="{A5AB81D3-404A-4B96-B3FC-7C9D30B23B11}" type="pres">
      <dgm:prSet presAssocID="{C39EF35F-9C05-4CB7-A458-92E0996961F5}" presName="txShp" presStyleLbl="node1" presStyleIdx="3" presStyleCnt="4">
        <dgm:presLayoutVars>
          <dgm:bulletEnabled val="1"/>
        </dgm:presLayoutVars>
      </dgm:prSet>
      <dgm:spPr/>
    </dgm:pt>
  </dgm:ptLst>
  <dgm:cxnLst>
    <dgm:cxn modelId="{865E3F2E-5F4F-4B33-A5FD-7A3D819EDC4D}" srcId="{FD7DE426-AC76-48AA-B2F9-CBBCD1E3D24E}" destId="{C39EF35F-9C05-4CB7-A458-92E0996961F5}" srcOrd="3" destOrd="0" parTransId="{1C5D0F6D-D108-4286-B654-827E93D8C505}" sibTransId="{D31E67AB-48A2-4F41-9865-3B3D83CDA41A}"/>
    <dgm:cxn modelId="{C6C90252-F780-47DB-8605-07F7A486C454}" type="presOf" srcId="{C39EF35F-9C05-4CB7-A458-92E0996961F5}" destId="{A5AB81D3-404A-4B96-B3FC-7C9D30B23B11}" srcOrd="0" destOrd="0" presId="urn:microsoft.com/office/officeart/2005/8/layout/vList3"/>
    <dgm:cxn modelId="{06D70752-2D25-4CB6-A21D-FBB59E1C2719}" type="presOf" srcId="{EDB1BA1C-6DFC-463A-9A1A-3F04D6CC8A65}" destId="{6010D8B9-DE62-4833-AEDF-DDD169A04E65}" srcOrd="0" destOrd="0" presId="urn:microsoft.com/office/officeart/2005/8/layout/vList3"/>
    <dgm:cxn modelId="{BC6D8777-8E2F-40B0-BCFA-C10D5759CC02}" srcId="{FD7DE426-AC76-48AA-B2F9-CBBCD1E3D24E}" destId="{EDB1BA1C-6DFC-463A-9A1A-3F04D6CC8A65}" srcOrd="2" destOrd="0" parTransId="{71A86098-E382-4507-8657-D6364DD9E377}" sibTransId="{4BFD784F-5431-4E0C-8D61-2060B8515699}"/>
    <dgm:cxn modelId="{98330988-54C1-47A0-8C45-0E5AFA7B308B}" type="presOf" srcId="{FD7DE426-AC76-48AA-B2F9-CBBCD1E3D24E}" destId="{4E7E0A23-BE8E-4DA9-83D0-3985B38F3176}" srcOrd="0" destOrd="0" presId="urn:microsoft.com/office/officeart/2005/8/layout/vList3"/>
    <dgm:cxn modelId="{97251A8A-D99F-48F0-80E6-BD0452B87254}" srcId="{FD7DE426-AC76-48AA-B2F9-CBBCD1E3D24E}" destId="{D226D1E4-0D5C-4FF1-9CD6-6441BC209376}" srcOrd="0" destOrd="0" parTransId="{FB5314A9-F83C-425C-B537-723DABAFF352}" sibTransId="{683BCFE7-9409-4186-8CBF-710B6FEB5372}"/>
    <dgm:cxn modelId="{908D71A2-DA73-415C-BCF1-3D3281EEC178}" srcId="{FD7DE426-AC76-48AA-B2F9-CBBCD1E3D24E}" destId="{EAEBA463-6CEB-4A0C-AB6E-990525C58993}" srcOrd="1" destOrd="0" parTransId="{7632C5F0-B5C1-4334-9D6B-72D4F8AE4270}" sibTransId="{C239621D-AC44-4CD1-83A7-875E2337A6E4}"/>
    <dgm:cxn modelId="{0ED349E0-7253-47F7-8B91-86AD495A36BE}" type="presOf" srcId="{D226D1E4-0D5C-4FF1-9CD6-6441BC209376}" destId="{6AB8A508-9A42-4B3D-90D4-51FD9218E69F}" srcOrd="0" destOrd="0" presId="urn:microsoft.com/office/officeart/2005/8/layout/vList3"/>
    <dgm:cxn modelId="{F285FDE7-6238-4EC2-AF6C-8CB4C9A92DBC}" type="presOf" srcId="{EAEBA463-6CEB-4A0C-AB6E-990525C58993}" destId="{92A32D5A-478F-4E57-88F2-8EA3518C4104}" srcOrd="0" destOrd="0" presId="urn:microsoft.com/office/officeart/2005/8/layout/vList3"/>
    <dgm:cxn modelId="{66259377-1FC0-4836-8B4C-95269513E0EB}" type="presParOf" srcId="{4E7E0A23-BE8E-4DA9-83D0-3985B38F3176}" destId="{95AB0222-68A2-4F1B-9B3F-C961D222CCBD}" srcOrd="0" destOrd="0" presId="urn:microsoft.com/office/officeart/2005/8/layout/vList3"/>
    <dgm:cxn modelId="{80F57634-57B1-47F1-BFE5-54389BF19EA1}" type="presParOf" srcId="{95AB0222-68A2-4F1B-9B3F-C961D222CCBD}" destId="{E97FD6DF-0D4F-4452-A32F-CB62BB16AD66}" srcOrd="0" destOrd="0" presId="urn:microsoft.com/office/officeart/2005/8/layout/vList3"/>
    <dgm:cxn modelId="{C22D88F3-7CE6-4593-A8EC-62F541A00A77}" type="presParOf" srcId="{95AB0222-68A2-4F1B-9B3F-C961D222CCBD}" destId="{6AB8A508-9A42-4B3D-90D4-51FD9218E69F}" srcOrd="1" destOrd="0" presId="urn:microsoft.com/office/officeart/2005/8/layout/vList3"/>
    <dgm:cxn modelId="{90319DE5-07B2-4F89-9111-E03BF9D22B10}" type="presParOf" srcId="{4E7E0A23-BE8E-4DA9-83D0-3985B38F3176}" destId="{7504932E-1088-4D26-9C6C-C5305A8F5135}" srcOrd="1" destOrd="0" presId="urn:microsoft.com/office/officeart/2005/8/layout/vList3"/>
    <dgm:cxn modelId="{4144F369-0F01-4206-89F0-4C198EAE13C4}" type="presParOf" srcId="{4E7E0A23-BE8E-4DA9-83D0-3985B38F3176}" destId="{1879831C-B5AA-456E-B906-76E98D444E52}" srcOrd="2" destOrd="0" presId="urn:microsoft.com/office/officeart/2005/8/layout/vList3"/>
    <dgm:cxn modelId="{3ADDBFDF-E923-4C0D-A5FC-C6D34F316BAE}" type="presParOf" srcId="{1879831C-B5AA-456E-B906-76E98D444E52}" destId="{827A026F-D835-40E9-BD7C-EA4293C168BA}" srcOrd="0" destOrd="0" presId="urn:microsoft.com/office/officeart/2005/8/layout/vList3"/>
    <dgm:cxn modelId="{B9B22E90-9313-4AA0-91DF-EA048A9C0D18}" type="presParOf" srcId="{1879831C-B5AA-456E-B906-76E98D444E52}" destId="{92A32D5A-478F-4E57-88F2-8EA3518C4104}" srcOrd="1" destOrd="0" presId="urn:microsoft.com/office/officeart/2005/8/layout/vList3"/>
    <dgm:cxn modelId="{88BCFE28-030F-46B1-B336-EBD46BC067CA}" type="presParOf" srcId="{4E7E0A23-BE8E-4DA9-83D0-3985B38F3176}" destId="{C544F2D7-00B9-483F-9930-285D066EC323}" srcOrd="3" destOrd="0" presId="urn:microsoft.com/office/officeart/2005/8/layout/vList3"/>
    <dgm:cxn modelId="{BA187D5D-5410-4F66-BF3A-42A75ACC5428}" type="presParOf" srcId="{4E7E0A23-BE8E-4DA9-83D0-3985B38F3176}" destId="{E954D080-EBC7-4C2B-A93E-15ECEC316EE6}" srcOrd="4" destOrd="0" presId="urn:microsoft.com/office/officeart/2005/8/layout/vList3"/>
    <dgm:cxn modelId="{C7CB5DCB-7C7D-42D1-AA42-D6A9FEFA67DA}" type="presParOf" srcId="{E954D080-EBC7-4C2B-A93E-15ECEC316EE6}" destId="{CEEF1CEA-C9CB-4DF0-B2E6-7DCD34E64D21}" srcOrd="0" destOrd="0" presId="urn:microsoft.com/office/officeart/2005/8/layout/vList3"/>
    <dgm:cxn modelId="{973939D3-5337-4A04-BC04-C49275C11FC7}" type="presParOf" srcId="{E954D080-EBC7-4C2B-A93E-15ECEC316EE6}" destId="{6010D8B9-DE62-4833-AEDF-DDD169A04E65}" srcOrd="1" destOrd="0" presId="urn:microsoft.com/office/officeart/2005/8/layout/vList3"/>
    <dgm:cxn modelId="{1487682F-9438-4DBE-9351-BC236973FBC0}" type="presParOf" srcId="{4E7E0A23-BE8E-4DA9-83D0-3985B38F3176}" destId="{B4E2230A-AB22-4642-81B1-F64B6A93716C}" srcOrd="5" destOrd="0" presId="urn:microsoft.com/office/officeart/2005/8/layout/vList3"/>
    <dgm:cxn modelId="{4130E01B-8AD0-4ADA-9DBE-74A40F6E779A}" type="presParOf" srcId="{4E7E0A23-BE8E-4DA9-83D0-3985B38F3176}" destId="{83B89E90-ED9F-4D18-98D5-99183EFC118D}" srcOrd="6" destOrd="0" presId="urn:microsoft.com/office/officeart/2005/8/layout/vList3"/>
    <dgm:cxn modelId="{3330DBC0-6DD7-4761-94BE-A9E541461B2C}" type="presParOf" srcId="{83B89E90-ED9F-4D18-98D5-99183EFC118D}" destId="{F38530F4-F9AB-41FE-B1BA-562C2866A3E2}" srcOrd="0" destOrd="0" presId="urn:microsoft.com/office/officeart/2005/8/layout/vList3"/>
    <dgm:cxn modelId="{DB365AA0-4A92-479B-AC2B-05941C1F8EDC}" type="presParOf" srcId="{83B89E90-ED9F-4D18-98D5-99183EFC118D}" destId="{A5AB81D3-404A-4B96-B3FC-7C9D30B23B11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A508-9A42-4B3D-90D4-51FD9218E69F}">
      <dsp:nvSpPr>
        <dsp:cNvPr id="0" name=""/>
        <dsp:cNvSpPr/>
      </dsp:nvSpPr>
      <dsp:spPr>
        <a:xfrm rot="10800000">
          <a:off x="1100403" y="917"/>
          <a:ext cx="3943683" cy="42827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5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Уголь</a:t>
          </a:r>
        </a:p>
      </dsp:txBody>
      <dsp:txXfrm rot="10800000">
        <a:off x="1207472" y="917"/>
        <a:ext cx="3836614" cy="428278"/>
      </dsp:txXfrm>
    </dsp:sp>
    <dsp:sp modelId="{E97FD6DF-0D4F-4452-A32F-CB62BB16AD66}">
      <dsp:nvSpPr>
        <dsp:cNvPr id="0" name=""/>
        <dsp:cNvSpPr/>
      </dsp:nvSpPr>
      <dsp:spPr>
        <a:xfrm>
          <a:off x="886264" y="917"/>
          <a:ext cx="428278" cy="42827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32D5A-478F-4E57-88F2-8EA3518C4104}">
      <dsp:nvSpPr>
        <dsp:cNvPr id="0" name=""/>
        <dsp:cNvSpPr/>
      </dsp:nvSpPr>
      <dsp:spPr>
        <a:xfrm rot="10800000">
          <a:off x="1100403" y="539446"/>
          <a:ext cx="3943683" cy="42827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5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Руда</a:t>
          </a:r>
        </a:p>
      </dsp:txBody>
      <dsp:txXfrm rot="10800000">
        <a:off x="1207472" y="539446"/>
        <a:ext cx="3836614" cy="428278"/>
      </dsp:txXfrm>
    </dsp:sp>
    <dsp:sp modelId="{827A026F-D835-40E9-BD7C-EA4293C168BA}">
      <dsp:nvSpPr>
        <dsp:cNvPr id="0" name=""/>
        <dsp:cNvSpPr/>
      </dsp:nvSpPr>
      <dsp:spPr>
        <a:xfrm>
          <a:off x="886264" y="539446"/>
          <a:ext cx="428278" cy="42827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8B9-DE62-4833-AEDF-DDD169A04E65}">
      <dsp:nvSpPr>
        <dsp:cNvPr id="0" name=""/>
        <dsp:cNvSpPr/>
      </dsp:nvSpPr>
      <dsp:spPr>
        <a:xfrm rot="10800000">
          <a:off x="1100403" y="1077975"/>
          <a:ext cx="3943683" cy="42827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5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Нерудные полезные ископаемые</a:t>
          </a:r>
        </a:p>
      </dsp:txBody>
      <dsp:txXfrm rot="10800000">
        <a:off x="1207472" y="1077975"/>
        <a:ext cx="3836614" cy="428278"/>
      </dsp:txXfrm>
    </dsp:sp>
    <dsp:sp modelId="{CEEF1CEA-C9CB-4DF0-B2E6-7DCD34E64D21}">
      <dsp:nvSpPr>
        <dsp:cNvPr id="0" name=""/>
        <dsp:cNvSpPr/>
      </dsp:nvSpPr>
      <dsp:spPr>
        <a:xfrm>
          <a:off x="886264" y="1077975"/>
          <a:ext cx="428278" cy="42827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81D3-404A-4B96-B3FC-7C9D30B23B11}">
      <dsp:nvSpPr>
        <dsp:cNvPr id="0" name=""/>
        <dsp:cNvSpPr/>
      </dsp:nvSpPr>
      <dsp:spPr>
        <a:xfrm rot="10800000">
          <a:off x="1100403" y="1616504"/>
          <a:ext cx="3943683" cy="42827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5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Россыпи</a:t>
          </a:r>
        </a:p>
      </dsp:txBody>
      <dsp:txXfrm rot="10800000">
        <a:off x="1207472" y="1616504"/>
        <a:ext cx="3836614" cy="428278"/>
      </dsp:txXfrm>
    </dsp:sp>
    <dsp:sp modelId="{F38530F4-F9AB-41FE-B1BA-562C2866A3E2}">
      <dsp:nvSpPr>
        <dsp:cNvPr id="0" name=""/>
        <dsp:cNvSpPr/>
      </dsp:nvSpPr>
      <dsp:spPr>
        <a:xfrm>
          <a:off x="886264" y="1616504"/>
          <a:ext cx="428278" cy="42827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A508-9A42-4B3D-90D4-51FD9218E69F}">
      <dsp:nvSpPr>
        <dsp:cNvPr id="0" name=""/>
        <dsp:cNvSpPr/>
      </dsp:nvSpPr>
      <dsp:spPr>
        <a:xfrm rot="10800000">
          <a:off x="1100403" y="917"/>
          <a:ext cx="3943683" cy="42827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5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Геологоразведка</a:t>
          </a:r>
        </a:p>
      </dsp:txBody>
      <dsp:txXfrm rot="10800000">
        <a:off x="1207472" y="917"/>
        <a:ext cx="3836614" cy="428278"/>
      </dsp:txXfrm>
    </dsp:sp>
    <dsp:sp modelId="{E97FD6DF-0D4F-4452-A32F-CB62BB16AD66}">
      <dsp:nvSpPr>
        <dsp:cNvPr id="0" name=""/>
        <dsp:cNvSpPr/>
      </dsp:nvSpPr>
      <dsp:spPr>
        <a:xfrm>
          <a:off x="886264" y="917"/>
          <a:ext cx="428278" cy="42827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32D5A-478F-4E57-88F2-8EA3518C4104}">
      <dsp:nvSpPr>
        <dsp:cNvPr id="0" name=""/>
        <dsp:cNvSpPr/>
      </dsp:nvSpPr>
      <dsp:spPr>
        <a:xfrm rot="10800000">
          <a:off x="1100403" y="539446"/>
          <a:ext cx="3943683" cy="42827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5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Добыча</a:t>
          </a:r>
        </a:p>
      </dsp:txBody>
      <dsp:txXfrm rot="10800000">
        <a:off x="1207472" y="539446"/>
        <a:ext cx="3836614" cy="428278"/>
      </dsp:txXfrm>
    </dsp:sp>
    <dsp:sp modelId="{827A026F-D835-40E9-BD7C-EA4293C168BA}">
      <dsp:nvSpPr>
        <dsp:cNvPr id="0" name=""/>
        <dsp:cNvSpPr/>
      </dsp:nvSpPr>
      <dsp:spPr>
        <a:xfrm>
          <a:off x="886264" y="539446"/>
          <a:ext cx="428278" cy="42827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8B9-DE62-4833-AEDF-DDD169A04E65}">
      <dsp:nvSpPr>
        <dsp:cNvPr id="0" name=""/>
        <dsp:cNvSpPr/>
      </dsp:nvSpPr>
      <dsp:spPr>
        <a:xfrm rot="10800000">
          <a:off x="1100403" y="1077975"/>
          <a:ext cx="3943683" cy="42827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5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Переработка и обогащение</a:t>
          </a:r>
        </a:p>
      </dsp:txBody>
      <dsp:txXfrm rot="10800000">
        <a:off x="1207472" y="1077975"/>
        <a:ext cx="3836614" cy="428278"/>
      </dsp:txXfrm>
    </dsp:sp>
    <dsp:sp modelId="{CEEF1CEA-C9CB-4DF0-B2E6-7DCD34E64D21}">
      <dsp:nvSpPr>
        <dsp:cNvPr id="0" name=""/>
        <dsp:cNvSpPr/>
      </dsp:nvSpPr>
      <dsp:spPr>
        <a:xfrm>
          <a:off x="886264" y="1077975"/>
          <a:ext cx="428278" cy="42827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81D3-404A-4B96-B3FC-7C9D30B23B11}">
      <dsp:nvSpPr>
        <dsp:cNvPr id="0" name=""/>
        <dsp:cNvSpPr/>
      </dsp:nvSpPr>
      <dsp:spPr>
        <a:xfrm rot="10800000">
          <a:off x="1100403" y="1616504"/>
          <a:ext cx="3943683" cy="428278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5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Отгрузка различным транспортом</a:t>
          </a:r>
        </a:p>
      </dsp:txBody>
      <dsp:txXfrm rot="10800000">
        <a:off x="1207472" y="1616504"/>
        <a:ext cx="3836614" cy="428278"/>
      </dsp:txXfrm>
    </dsp:sp>
    <dsp:sp modelId="{F38530F4-F9AB-41FE-B1BA-562C2866A3E2}">
      <dsp:nvSpPr>
        <dsp:cNvPr id="0" name=""/>
        <dsp:cNvSpPr/>
      </dsp:nvSpPr>
      <dsp:spPr>
        <a:xfrm>
          <a:off x="886264" y="1616504"/>
          <a:ext cx="428278" cy="428278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A508-9A42-4B3D-90D4-51FD9218E69F}">
      <dsp:nvSpPr>
        <dsp:cNvPr id="0" name=""/>
        <dsp:cNvSpPr/>
      </dsp:nvSpPr>
      <dsp:spPr>
        <a:xfrm rot="10800000">
          <a:off x="1359178" y="374"/>
          <a:ext cx="4968837" cy="43051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4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Геологи</a:t>
          </a:r>
        </a:p>
      </dsp:txBody>
      <dsp:txXfrm rot="10800000">
        <a:off x="1466807" y="374"/>
        <a:ext cx="4861208" cy="430515"/>
      </dsp:txXfrm>
    </dsp:sp>
    <dsp:sp modelId="{E97FD6DF-0D4F-4452-A32F-CB62BB16AD66}">
      <dsp:nvSpPr>
        <dsp:cNvPr id="0" name=""/>
        <dsp:cNvSpPr/>
      </dsp:nvSpPr>
      <dsp:spPr>
        <a:xfrm>
          <a:off x="1143920" y="374"/>
          <a:ext cx="430515" cy="43051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32D5A-478F-4E57-88F2-8EA3518C4104}">
      <dsp:nvSpPr>
        <dsp:cNvPr id="0" name=""/>
        <dsp:cNvSpPr/>
      </dsp:nvSpPr>
      <dsp:spPr>
        <a:xfrm rot="10800000">
          <a:off x="1359178" y="538519"/>
          <a:ext cx="4968837" cy="43051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4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Горные инженеры</a:t>
          </a:r>
        </a:p>
      </dsp:txBody>
      <dsp:txXfrm rot="10800000">
        <a:off x="1466807" y="538519"/>
        <a:ext cx="4861208" cy="430515"/>
      </dsp:txXfrm>
    </dsp:sp>
    <dsp:sp modelId="{827A026F-D835-40E9-BD7C-EA4293C168BA}">
      <dsp:nvSpPr>
        <dsp:cNvPr id="0" name=""/>
        <dsp:cNvSpPr/>
      </dsp:nvSpPr>
      <dsp:spPr>
        <a:xfrm>
          <a:off x="1143920" y="538519"/>
          <a:ext cx="430515" cy="43051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8B9-DE62-4833-AEDF-DDD169A04E65}">
      <dsp:nvSpPr>
        <dsp:cNvPr id="0" name=""/>
        <dsp:cNvSpPr/>
      </dsp:nvSpPr>
      <dsp:spPr>
        <a:xfrm rot="10800000">
          <a:off x="1359178" y="1076664"/>
          <a:ext cx="4968837" cy="43051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4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Инженеры-технологи по переработке</a:t>
          </a:r>
        </a:p>
      </dsp:txBody>
      <dsp:txXfrm rot="10800000">
        <a:off x="1466807" y="1076664"/>
        <a:ext cx="4861208" cy="430515"/>
      </dsp:txXfrm>
    </dsp:sp>
    <dsp:sp modelId="{CEEF1CEA-C9CB-4DF0-B2E6-7DCD34E64D21}">
      <dsp:nvSpPr>
        <dsp:cNvPr id="0" name=""/>
        <dsp:cNvSpPr/>
      </dsp:nvSpPr>
      <dsp:spPr>
        <a:xfrm>
          <a:off x="1143920" y="1076664"/>
          <a:ext cx="430515" cy="43051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81D3-404A-4B96-B3FC-7C9D30B23B11}">
      <dsp:nvSpPr>
        <dsp:cNvPr id="0" name=""/>
        <dsp:cNvSpPr/>
      </dsp:nvSpPr>
      <dsp:spPr>
        <a:xfrm rot="10800000">
          <a:off x="1359178" y="1614809"/>
          <a:ext cx="4968837" cy="43051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4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Механики</a:t>
          </a:r>
        </a:p>
      </dsp:txBody>
      <dsp:txXfrm rot="10800000">
        <a:off x="1466807" y="1614809"/>
        <a:ext cx="4861208" cy="430515"/>
      </dsp:txXfrm>
    </dsp:sp>
    <dsp:sp modelId="{F38530F4-F9AB-41FE-B1BA-562C2866A3E2}">
      <dsp:nvSpPr>
        <dsp:cNvPr id="0" name=""/>
        <dsp:cNvSpPr/>
      </dsp:nvSpPr>
      <dsp:spPr>
        <a:xfrm>
          <a:off x="1143920" y="1614809"/>
          <a:ext cx="430515" cy="43051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A508-9A42-4B3D-90D4-51FD9218E69F}">
      <dsp:nvSpPr>
        <dsp:cNvPr id="0" name=""/>
        <dsp:cNvSpPr/>
      </dsp:nvSpPr>
      <dsp:spPr>
        <a:xfrm rot="10800000">
          <a:off x="1359178" y="374"/>
          <a:ext cx="4968837" cy="43051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4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Экономисты предприятия</a:t>
          </a:r>
        </a:p>
      </dsp:txBody>
      <dsp:txXfrm rot="10800000">
        <a:off x="1466807" y="374"/>
        <a:ext cx="4861208" cy="430515"/>
      </dsp:txXfrm>
    </dsp:sp>
    <dsp:sp modelId="{E97FD6DF-0D4F-4452-A32F-CB62BB16AD66}">
      <dsp:nvSpPr>
        <dsp:cNvPr id="0" name=""/>
        <dsp:cNvSpPr/>
      </dsp:nvSpPr>
      <dsp:spPr>
        <a:xfrm>
          <a:off x="1143920" y="374"/>
          <a:ext cx="430515" cy="43051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32D5A-478F-4E57-88F2-8EA3518C4104}">
      <dsp:nvSpPr>
        <dsp:cNvPr id="0" name=""/>
        <dsp:cNvSpPr/>
      </dsp:nvSpPr>
      <dsp:spPr>
        <a:xfrm rot="10800000">
          <a:off x="1359178" y="538519"/>
          <a:ext cx="4968837" cy="43051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4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Экономисты по труду</a:t>
          </a:r>
        </a:p>
      </dsp:txBody>
      <dsp:txXfrm rot="10800000">
        <a:off x="1466807" y="538519"/>
        <a:ext cx="4861208" cy="430515"/>
      </dsp:txXfrm>
    </dsp:sp>
    <dsp:sp modelId="{827A026F-D835-40E9-BD7C-EA4293C168BA}">
      <dsp:nvSpPr>
        <dsp:cNvPr id="0" name=""/>
        <dsp:cNvSpPr/>
      </dsp:nvSpPr>
      <dsp:spPr>
        <a:xfrm>
          <a:off x="1143920" y="538519"/>
          <a:ext cx="430515" cy="43051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8B9-DE62-4833-AEDF-DDD169A04E65}">
      <dsp:nvSpPr>
        <dsp:cNvPr id="0" name=""/>
        <dsp:cNvSpPr/>
      </dsp:nvSpPr>
      <dsp:spPr>
        <a:xfrm rot="10800000">
          <a:off x="1359178" y="1076664"/>
          <a:ext cx="4968837" cy="43051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4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Специалисты по транспорту</a:t>
          </a:r>
        </a:p>
      </dsp:txBody>
      <dsp:txXfrm rot="10800000">
        <a:off x="1466807" y="1076664"/>
        <a:ext cx="4861208" cy="430515"/>
      </dsp:txXfrm>
    </dsp:sp>
    <dsp:sp modelId="{CEEF1CEA-C9CB-4DF0-B2E6-7DCD34E64D21}">
      <dsp:nvSpPr>
        <dsp:cNvPr id="0" name=""/>
        <dsp:cNvSpPr/>
      </dsp:nvSpPr>
      <dsp:spPr>
        <a:xfrm>
          <a:off x="1143920" y="1076664"/>
          <a:ext cx="430515" cy="43051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81D3-404A-4B96-B3FC-7C9D30B23B11}">
      <dsp:nvSpPr>
        <dsp:cNvPr id="0" name=""/>
        <dsp:cNvSpPr/>
      </dsp:nvSpPr>
      <dsp:spPr>
        <a:xfrm rot="10800000">
          <a:off x="1359178" y="1614809"/>
          <a:ext cx="4968837" cy="43051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4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3A5D80"/>
              </a:solidFill>
            </a:rPr>
            <a:t>Специалисты по качеству</a:t>
          </a:r>
        </a:p>
      </dsp:txBody>
      <dsp:txXfrm rot="10800000">
        <a:off x="1466807" y="1614809"/>
        <a:ext cx="4861208" cy="430515"/>
      </dsp:txXfrm>
    </dsp:sp>
    <dsp:sp modelId="{F38530F4-F9AB-41FE-B1BA-562C2866A3E2}">
      <dsp:nvSpPr>
        <dsp:cNvPr id="0" name=""/>
        <dsp:cNvSpPr/>
      </dsp:nvSpPr>
      <dsp:spPr>
        <a:xfrm>
          <a:off x="1143920" y="1614809"/>
          <a:ext cx="430515" cy="430515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C3AC84B-80D3-458E-9336-1B3F9B79FB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042A56-9A3D-47DF-B4B3-F1A31A4304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E6C4-1008-48E7-8A5D-A66FD3079139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469203-CC46-4037-A032-0DC1ECE5C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414AD7-21FA-4D8E-A319-3936FE905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D2AC4-C666-40A9-9A22-E25435DA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16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7A3AE-A37F-45B6-BAC5-66AE2B5A7F1B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DFCC5-BF14-4853-A96B-C89B6A276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81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671E60-A9FF-48FC-AF44-3FF40058A6C3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656D1C-8860-4F2E-B879-8AC56308B2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88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8A81C2-9473-4881-A7CB-B0B05ACE41C9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7A71DF-1F4A-4068-B100-7683B019C6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88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B590C6-2FE3-452F-9D99-39A9A6DB5436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7060D0-B877-4035-8FB8-48873E930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88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70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A9D02B-145C-4015-B746-AD290B3EAC83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C00E46-10F1-4DB8-A0A5-41F3B18A5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88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1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702" y="63690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B187F1-A546-4E91-8E54-B1D1FFB2A359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845B87-70CD-4C6D-8E84-46612D03D9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88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2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51D1A9-98C3-4B4A-A781-44CA2799A269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4E7900-E584-4BD1-BA92-3DDC9C14E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88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BE0C09-3579-46F2-AC07-26D4CA8BF583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07A19B-B1C8-4C64-A4E5-74C4CEE07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88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58069E-6B7A-4F50-AB0D-ABECF032076A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6DAE66-1F39-4595-AA99-9B96C7A75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88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867187-B442-45F5-A862-F0FC74A34250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B55044-FDAB-4259-94C9-DFFFF9142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88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9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AD3305-03EE-4115-8F89-68E1F1EF3522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0A3B8B-BAE0-461E-9F0A-D5D9B14F60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88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8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31.01.2023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EB0EAC-AB16-4D34-8186-02A3973FD835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4EE6C1-551C-419E-8974-3C4CBBA55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88" y="109187"/>
            <a:ext cx="3109429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5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89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4.xml"/><Relationship Id="rId7" Type="http://schemas.openxmlformats.org/officeDocument/2006/relationships/image" Target="../media/image4.pn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latform.demo.1c.ru/solutionscloud/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0.rbk.ru/v6_top_pics/media/img/3/31/7554295102023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4465"/>
          <a:stretch/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5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87" y="562355"/>
            <a:ext cx="3950213" cy="975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314574"/>
            <a:ext cx="12192000" cy="230505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88626-D576-48ED-BBCA-B34C93A253AB}"/>
              </a:ext>
            </a:extLst>
          </p:cNvPr>
          <p:cNvSpPr txBox="1"/>
          <p:nvPr/>
        </p:nvSpPr>
        <p:spPr>
          <a:xfrm>
            <a:off x="793750" y="2516296"/>
            <a:ext cx="1064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A5D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Процессы планирования и учета на горнодобывающих предприятиях в линейке программных продуктов 1С:Горнодобывающая промышленность как инструмент комплексного подхода к обучению</a:t>
            </a:r>
          </a:p>
        </p:txBody>
      </p:sp>
      <p:sp>
        <p:nvSpPr>
          <p:cNvPr id="8" name="Подзаголовок 5">
            <a:extLst>
              <a:ext uri="{FF2B5EF4-FFF2-40B4-BE49-F238E27FC236}">
                <a16:creationId xmlns:a16="http://schemas.microsoft.com/office/drawing/2014/main" id="{F5CA8C53-9E6C-4CD5-9867-B32C47C6C638}"/>
              </a:ext>
            </a:extLst>
          </p:cNvPr>
          <p:cNvSpPr txBox="1">
            <a:spLocks/>
          </p:cNvSpPr>
          <p:nvPr/>
        </p:nvSpPr>
        <p:spPr>
          <a:xfrm>
            <a:off x="7226754" y="5422222"/>
            <a:ext cx="4656907" cy="1124816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noFill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Константин Давкаев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Директор компании «Синерго»</a:t>
            </a:r>
          </a:p>
        </p:txBody>
      </p:sp>
    </p:spTree>
    <p:extLst>
      <p:ext uri="{BB962C8B-B14F-4D97-AF65-F5344CB8AC3E}">
        <p14:creationId xmlns:p14="http://schemas.microsoft.com/office/powerpoint/2010/main" val="364758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2" y="99079"/>
            <a:ext cx="8727205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Управление переработкой и подготовкой к переработке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D168667A-8899-4017-88C1-F6B8385FC7A4}"/>
              </a:ext>
            </a:extLst>
          </p:cNvPr>
          <p:cNvSpPr txBox="1">
            <a:spLocks/>
          </p:cNvSpPr>
          <p:nvPr/>
        </p:nvSpPr>
        <p:spPr>
          <a:xfrm>
            <a:off x="8429448" y="6356350"/>
            <a:ext cx="357845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70A23B-64CD-4924-9B44-D7B9484B0353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66BB415-C684-4634-823E-178EF0954AAB}"/>
              </a:ext>
            </a:extLst>
          </p:cNvPr>
          <p:cNvGrpSpPr/>
          <p:nvPr/>
        </p:nvGrpSpPr>
        <p:grpSpPr>
          <a:xfrm>
            <a:off x="7762874" y="1129581"/>
            <a:ext cx="4245027" cy="5714390"/>
            <a:chOff x="7832543" y="1117022"/>
            <a:chExt cx="4034829" cy="5480816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27E18DD0-EABF-47F6-BCF7-21976DB7D8FC}"/>
                </a:ext>
              </a:extLst>
            </p:cNvPr>
            <p:cNvGrpSpPr/>
            <p:nvPr/>
          </p:nvGrpSpPr>
          <p:grpSpPr>
            <a:xfrm>
              <a:off x="7832543" y="1117022"/>
              <a:ext cx="4034829" cy="5363328"/>
              <a:chOff x="7832543" y="1117022"/>
              <a:chExt cx="4034829" cy="5363328"/>
            </a:xfrm>
          </p:grpSpPr>
          <p:sp>
            <p:nvSpPr>
              <p:cNvPr id="31" name="Скругленный прямоугольник 25">
                <a:extLst>
                  <a:ext uri="{FF2B5EF4-FFF2-40B4-BE49-F238E27FC236}">
                    <a16:creationId xmlns:a16="http://schemas.microsoft.com/office/drawing/2014/main" id="{5698DEEA-9574-44E4-A425-836A8C3EAAFD}"/>
                  </a:ext>
                </a:extLst>
              </p:cNvPr>
              <p:cNvSpPr/>
              <p:nvPr/>
            </p:nvSpPr>
            <p:spPr>
              <a:xfrm>
                <a:off x="7832543" y="1117022"/>
                <a:ext cx="4034828" cy="585696"/>
              </a:xfrm>
              <a:prstGeom prst="round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A2F40643-EF97-4E3C-AC0B-ECC6D20C13E8}"/>
                  </a:ext>
                </a:extLst>
              </p:cNvPr>
              <p:cNvSpPr/>
              <p:nvPr/>
            </p:nvSpPr>
            <p:spPr>
              <a:xfrm>
                <a:off x="7832544" y="1565092"/>
                <a:ext cx="4034828" cy="49152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3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B99662-1518-4DB7-B52B-EA3867707A28}"/>
                  </a:ext>
                </a:extLst>
              </p:cNvPr>
              <p:cNvSpPr txBox="1"/>
              <p:nvPr/>
            </p:nvSpPr>
            <p:spPr>
              <a:xfrm>
                <a:off x="8264956" y="1142610"/>
                <a:ext cx="3504847" cy="354236"/>
              </a:xfrm>
              <a:prstGeom prst="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ПРОЦЕССЫ</a:t>
                </a:r>
              </a:p>
            </p:txBody>
          </p:sp>
        </p:grp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A0D6C45-471D-43A3-B66F-06BAD045EF9A}"/>
                </a:ext>
              </a:extLst>
            </p:cNvPr>
            <p:cNvSpPr/>
            <p:nvPr/>
          </p:nvSpPr>
          <p:spPr>
            <a:xfrm>
              <a:off x="7916311" y="1682819"/>
              <a:ext cx="3856591" cy="491501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180975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шихтования</a:t>
              </a:r>
            </a:p>
            <a:p>
              <a:pPr marL="180975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Цифровая модель фабрики и схема технологического контроля качества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Нормирование процесса переработки</a:t>
              </a:r>
            </a:p>
            <a:p>
              <a:pPr marL="180975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Объемно-календарное и сменное планирование переработки</a:t>
              </a:r>
            </a:p>
            <a:p>
              <a:pPr marL="180975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сырья, материалов, продуктов и отходов переработки, простоев оборудования, технологических показателей с возможностью загрузки из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SCADA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и весовых</a:t>
              </a:r>
            </a:p>
            <a:p>
              <a:pPr marL="180975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незавершенного производства</a:t>
              </a:r>
            </a:p>
            <a:p>
              <a:pPr marL="180975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переработки по давальческой схеме</a:t>
              </a:r>
            </a:p>
            <a:p>
              <a:pPr marL="180975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потребности в нормируемых ТМЦ и услугах</a:t>
              </a:r>
            </a:p>
            <a:p>
              <a:pPr marL="180975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Отражение переработки в управленческом и бухгалтерском учете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4E6159-7724-4938-B858-94D8ABE8E07D}"/>
              </a:ext>
            </a:extLst>
          </p:cNvPr>
          <p:cNvGrpSpPr/>
          <p:nvPr/>
        </p:nvGrpSpPr>
        <p:grpSpPr>
          <a:xfrm>
            <a:off x="184098" y="1340925"/>
            <a:ext cx="7028885" cy="5150384"/>
            <a:chOff x="219075" y="947175"/>
            <a:chExt cx="7028885" cy="5150384"/>
          </a:xfrm>
        </p:grpSpPr>
        <p:sp>
          <p:nvSpPr>
            <p:cNvPr id="4" name="Стрелка: вниз 3">
              <a:extLst>
                <a:ext uri="{FF2B5EF4-FFF2-40B4-BE49-F238E27FC236}">
                  <a16:creationId xmlns:a16="http://schemas.microsoft.com/office/drawing/2014/main" id="{A9DFED86-4C30-48B3-BB02-85C96E0FF0F1}"/>
                </a:ext>
              </a:extLst>
            </p:cNvPr>
            <p:cNvSpPr/>
            <p:nvPr/>
          </p:nvSpPr>
          <p:spPr>
            <a:xfrm>
              <a:off x="3320052" y="1487175"/>
              <a:ext cx="2455817" cy="4070745"/>
            </a:xfrm>
            <a:prstGeom prst="downArrow">
              <a:avLst>
                <a:gd name="adj1" fmla="val 50000"/>
                <a:gd name="adj2" fmla="val 38914"/>
              </a:avLst>
            </a:prstGeom>
            <a:solidFill>
              <a:srgbClr val="DBF0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1A457B22-C266-4AD0-B852-C56D9330E1E6}"/>
                </a:ext>
              </a:extLst>
            </p:cNvPr>
            <p:cNvSpPr/>
            <p:nvPr/>
          </p:nvSpPr>
          <p:spPr>
            <a:xfrm>
              <a:off x="1836161" y="1605853"/>
              <a:ext cx="5400000" cy="54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НОРМИРОВАНИЕ ПЕРЕРАБОТКИ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FCC66528-705B-4368-AB6E-CEEA71624794}"/>
                </a:ext>
              </a:extLst>
            </p:cNvPr>
            <p:cNvSpPr/>
            <p:nvPr/>
          </p:nvSpPr>
          <p:spPr>
            <a:xfrm>
              <a:off x="1836161" y="2264531"/>
              <a:ext cx="5400000" cy="54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ОБЪЕМНО-КАЛЕНДАРНОЕ ПЛАНИРОВАНИЕ ПЕРЕРАБОТКИ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8B581B5-9117-4122-9840-EFA849F03D27}"/>
                </a:ext>
              </a:extLst>
            </p:cNvPr>
            <p:cNvSpPr/>
            <p:nvPr/>
          </p:nvSpPr>
          <p:spPr>
            <a:xfrm>
              <a:off x="1836161" y="3581887"/>
              <a:ext cx="5400000" cy="54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ОПЕРАТИВНЫЙ УЧЕТ ПЕРЕРАБОТКИ, НЕЗАВЕРШЕННОГО ПРОИЗВОДСТВА И ТЕХНОЛОГИЧЕСКИХ ПОКАЗАТЕЛЕЙ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9885D3A-1B8C-4914-BAD9-C56F17082C76}"/>
                </a:ext>
              </a:extLst>
            </p:cNvPr>
            <p:cNvSpPr/>
            <p:nvPr/>
          </p:nvSpPr>
          <p:spPr>
            <a:xfrm>
              <a:off x="1836161" y="4899243"/>
              <a:ext cx="5400000" cy="54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АНАЛИЗ ПЕРЕРАБОТКИ ПРОДУКЦИИ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EC9D7F3-1CF1-449F-8A6F-6395418F9A25}"/>
                </a:ext>
              </a:extLst>
            </p:cNvPr>
            <p:cNvSpPr/>
            <p:nvPr/>
          </p:nvSpPr>
          <p:spPr>
            <a:xfrm>
              <a:off x="1836161" y="2923209"/>
              <a:ext cx="5400000" cy="54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СМЕННОЕ ПЛАНИРОВАНИЕ ПЕРЕРАБОТКИ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2C0930F8-FAD4-41B6-96D6-3DB03AAC3F66}"/>
                </a:ext>
              </a:extLst>
            </p:cNvPr>
            <p:cNvSpPr/>
            <p:nvPr/>
          </p:nvSpPr>
          <p:spPr>
            <a:xfrm>
              <a:off x="1836161" y="4240565"/>
              <a:ext cx="5400000" cy="54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КОРРЕКТИРОВКА ПЕРЕРАБОТКИ ПРОДУКЦИИ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D63670F1-F566-435A-B123-9AD0F552825D}"/>
                </a:ext>
              </a:extLst>
            </p:cNvPr>
            <p:cNvSpPr/>
            <p:nvPr/>
          </p:nvSpPr>
          <p:spPr>
            <a:xfrm>
              <a:off x="1847960" y="5557559"/>
              <a:ext cx="5400000" cy="540000"/>
            </a:xfrm>
            <a:prstGeom prst="roundRect">
              <a:avLst/>
            </a:prstGeom>
            <a:solidFill>
              <a:srgbClr val="FFE07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304961"/>
                  </a:solidFill>
                </a:rPr>
                <a:t>ОТРАЖЕНИЕ В УПРАВЛЕНЧЕСКОМ УЧЕТЕ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956D161-F808-4808-9897-87B73E2295EA}"/>
                </a:ext>
              </a:extLst>
            </p:cNvPr>
            <p:cNvSpPr/>
            <p:nvPr/>
          </p:nvSpPr>
          <p:spPr>
            <a:xfrm>
              <a:off x="219075" y="3581887"/>
              <a:ext cx="1190625" cy="540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SCADA</a:t>
              </a:r>
              <a:r>
                <a:rPr lang="ru-RU" sz="1400" b="1" dirty="0">
                  <a:solidFill>
                    <a:schemeClr val="bg1"/>
                  </a:solidFill>
                </a:rPr>
                <a:t>, ВЕСОВЫЕ</a:t>
              </a:r>
            </a:p>
          </p:txBody>
        </p:sp>
        <p:sp>
          <p:nvSpPr>
            <p:cNvPr id="14" name="Стрелка: вверх-вниз 13">
              <a:extLst>
                <a:ext uri="{FF2B5EF4-FFF2-40B4-BE49-F238E27FC236}">
                  <a16:creationId xmlns:a16="http://schemas.microsoft.com/office/drawing/2014/main" id="{1BE9E905-8B2E-4E16-8A09-046DDCE641C9}"/>
                </a:ext>
              </a:extLst>
            </p:cNvPr>
            <p:cNvSpPr/>
            <p:nvPr/>
          </p:nvSpPr>
          <p:spPr>
            <a:xfrm rot="5400000">
              <a:off x="1532089" y="3671887"/>
              <a:ext cx="180000" cy="360000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674E8EF8-8CFC-4253-A6A8-C968996BA390}"/>
                </a:ext>
              </a:extLst>
            </p:cNvPr>
            <p:cNvSpPr/>
            <p:nvPr/>
          </p:nvSpPr>
          <p:spPr>
            <a:xfrm>
              <a:off x="1802089" y="947175"/>
              <a:ext cx="5400000" cy="54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ШИХТОВАНИЕ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893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769161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Управление качеством и баланс металлов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8498C3-C2ED-484F-9092-62BD6246E1CD}"/>
              </a:ext>
            </a:extLst>
          </p:cNvPr>
          <p:cNvGrpSpPr/>
          <p:nvPr/>
        </p:nvGrpSpPr>
        <p:grpSpPr>
          <a:xfrm>
            <a:off x="446175" y="1261816"/>
            <a:ext cx="8468480" cy="5393225"/>
            <a:chOff x="446175" y="1261816"/>
            <a:chExt cx="8468480" cy="539322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59BFA87-774F-45DE-90DB-70B90C5AF8C1}"/>
                </a:ext>
              </a:extLst>
            </p:cNvPr>
            <p:cNvSpPr/>
            <p:nvPr/>
          </p:nvSpPr>
          <p:spPr>
            <a:xfrm>
              <a:off x="635999" y="1390261"/>
              <a:ext cx="1351104" cy="81309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ЗАЯВКИ НА ОТБОР ПРОБ</a:t>
              </a:r>
            </a:p>
          </p:txBody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8372AFB1-1510-4E1D-9A88-F187407E1370}"/>
                </a:ext>
              </a:extLst>
            </p:cNvPr>
            <p:cNvSpPr/>
            <p:nvPr/>
          </p:nvSpPr>
          <p:spPr>
            <a:xfrm>
              <a:off x="629738" y="2453007"/>
              <a:ext cx="2926262" cy="43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ОТБОР ПРОБ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9A86C2BB-6DF1-4EC7-89F0-847798C063C0}"/>
                </a:ext>
              </a:extLst>
            </p:cNvPr>
            <p:cNvSpPr/>
            <p:nvPr/>
          </p:nvSpPr>
          <p:spPr>
            <a:xfrm>
              <a:off x="624978" y="3547235"/>
              <a:ext cx="2926262" cy="43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Calibri" panose="020F0502020204030204"/>
                </a:rPr>
                <a:t>РЕЗУЛЬТАТЫ ИСПЫТАНИЙ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AA731DA-C05E-4306-8AF8-1C5B5C1D0D43}"/>
                </a:ext>
              </a:extLst>
            </p:cNvPr>
            <p:cNvSpPr/>
            <p:nvPr/>
          </p:nvSpPr>
          <p:spPr>
            <a:xfrm>
              <a:off x="624978" y="4094349"/>
              <a:ext cx="2926262" cy="43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Calibri" panose="020F0502020204030204"/>
                </a:rPr>
                <a:t>ПАСПОРТ КАЧЕСТВА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403481A-82F5-4454-8F20-61956221AED2}"/>
                </a:ext>
              </a:extLst>
            </p:cNvPr>
            <p:cNvSpPr/>
            <p:nvPr/>
          </p:nvSpPr>
          <p:spPr>
            <a:xfrm>
              <a:off x="501852" y="1290376"/>
              <a:ext cx="3262499" cy="3354056"/>
            </a:xfrm>
            <a:prstGeom prst="roundRect">
              <a:avLst>
                <a:gd name="adj" fmla="val 4138"/>
              </a:avLst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Стрелка: вверх 9">
              <a:extLst>
                <a:ext uri="{FF2B5EF4-FFF2-40B4-BE49-F238E27FC236}">
                  <a16:creationId xmlns:a16="http://schemas.microsoft.com/office/drawing/2014/main" id="{9355A142-1760-4018-BD10-3CE3579B5AC1}"/>
                </a:ext>
              </a:extLst>
            </p:cNvPr>
            <p:cNvSpPr/>
            <p:nvPr/>
          </p:nvSpPr>
          <p:spPr>
            <a:xfrm flipV="1">
              <a:off x="1947515" y="2229267"/>
              <a:ext cx="180000" cy="183841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23C0E5D7-FB01-458E-9E39-560037DB0A48}"/>
                </a:ext>
              </a:extLst>
            </p:cNvPr>
            <p:cNvSpPr/>
            <p:nvPr/>
          </p:nvSpPr>
          <p:spPr>
            <a:xfrm>
              <a:off x="561834" y="5176738"/>
              <a:ext cx="2520000" cy="61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ОТГРУЗКА ПРОДУКЦИИ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971088-D5AC-473C-8173-DF694B467164}"/>
                </a:ext>
              </a:extLst>
            </p:cNvPr>
            <p:cNvSpPr/>
            <p:nvPr/>
          </p:nvSpPr>
          <p:spPr>
            <a:xfrm>
              <a:off x="3199439" y="5191526"/>
              <a:ext cx="2772000" cy="61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РАСЧЕТ ЦЕНЫ ПО КАЧЕСТВУ ПРОДУКЦИИ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CAC3C87A-E60F-470B-AF6D-9324F1453202}"/>
                </a:ext>
              </a:extLst>
            </p:cNvPr>
            <p:cNvSpPr/>
            <p:nvPr/>
          </p:nvSpPr>
          <p:spPr>
            <a:xfrm>
              <a:off x="6089044" y="5176738"/>
              <a:ext cx="2520000" cy="61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ПОСТУПЛЕНИЕ ПРОДУКЦИИ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7E04007D-D4AC-422E-9BCD-2D7AE81DC54F}"/>
                </a:ext>
              </a:extLst>
            </p:cNvPr>
            <p:cNvSpPr/>
            <p:nvPr/>
          </p:nvSpPr>
          <p:spPr>
            <a:xfrm>
              <a:off x="446175" y="5053264"/>
              <a:ext cx="8453572" cy="864000"/>
            </a:xfrm>
            <a:prstGeom prst="roundRect">
              <a:avLst>
                <a:gd name="adj" fmla="val 14721"/>
              </a:avLst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6307D39-A99A-467E-8788-867CC4477644}"/>
                </a:ext>
              </a:extLst>
            </p:cNvPr>
            <p:cNvSpPr/>
            <p:nvPr/>
          </p:nvSpPr>
          <p:spPr>
            <a:xfrm>
              <a:off x="576114" y="6187041"/>
              <a:ext cx="3888000" cy="468000"/>
            </a:xfrm>
            <a:prstGeom prst="roundRect">
              <a:avLst/>
            </a:prstGeom>
            <a:solidFill>
              <a:srgbClr val="FFDF7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048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РЕАЛИЗАЦИЯ ТОВАРОВ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6D5E0E39-68C4-4F05-9CC0-99C1E0419B7C}"/>
                </a:ext>
              </a:extLst>
            </p:cNvPr>
            <p:cNvSpPr/>
            <p:nvPr/>
          </p:nvSpPr>
          <p:spPr>
            <a:xfrm>
              <a:off x="4721044" y="6187041"/>
              <a:ext cx="3888000" cy="468000"/>
            </a:xfrm>
            <a:prstGeom prst="roundRect">
              <a:avLst/>
            </a:prstGeom>
            <a:solidFill>
              <a:srgbClr val="FFDF7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048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ПОСТУПЛЕНИЕ ТОВАРОВ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2A50033D-A7BA-4D27-81F4-3AB7EA159F72}"/>
                </a:ext>
              </a:extLst>
            </p:cNvPr>
            <p:cNvSpPr/>
            <p:nvPr/>
          </p:nvSpPr>
          <p:spPr>
            <a:xfrm>
              <a:off x="4150699" y="1509828"/>
              <a:ext cx="2802007" cy="538687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КАЧЕСТВО ДОБЫТОЙ 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ГОРНОЙ МАССЫ</a:t>
              </a: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78AE067C-83ED-44C2-AE5F-6D7F00DF19EB}"/>
                </a:ext>
              </a:extLst>
            </p:cNvPr>
            <p:cNvSpPr/>
            <p:nvPr/>
          </p:nvSpPr>
          <p:spPr>
            <a:xfrm>
              <a:off x="7302250" y="2974851"/>
              <a:ext cx="1607018" cy="644649"/>
            </a:xfrm>
            <a:prstGeom prst="roundRect">
              <a:avLst/>
            </a:prstGeom>
            <a:solidFill>
              <a:srgbClr val="FFDF7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048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АНАЛИЗ КАЧЕСТВА</a:t>
              </a:r>
            </a:p>
          </p:txBody>
        </p:sp>
        <p:sp>
          <p:nvSpPr>
            <p:cNvPr id="19" name="Стрелка: вверх 18">
              <a:extLst>
                <a:ext uri="{FF2B5EF4-FFF2-40B4-BE49-F238E27FC236}">
                  <a16:creationId xmlns:a16="http://schemas.microsoft.com/office/drawing/2014/main" id="{52501FB8-DADE-4E0E-A9C7-7BE3CCE44519}"/>
                </a:ext>
              </a:extLst>
            </p:cNvPr>
            <p:cNvSpPr/>
            <p:nvPr/>
          </p:nvSpPr>
          <p:spPr>
            <a:xfrm flipV="1">
              <a:off x="1947515" y="4667258"/>
              <a:ext cx="148821" cy="352827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Стрелка: вверх 19">
              <a:extLst>
                <a:ext uri="{FF2B5EF4-FFF2-40B4-BE49-F238E27FC236}">
                  <a16:creationId xmlns:a16="http://schemas.microsoft.com/office/drawing/2014/main" id="{0D861EE5-C49E-4743-8FB4-8CD3E7851254}"/>
                </a:ext>
              </a:extLst>
            </p:cNvPr>
            <p:cNvSpPr/>
            <p:nvPr/>
          </p:nvSpPr>
          <p:spPr>
            <a:xfrm flipV="1">
              <a:off x="1728831" y="5804214"/>
              <a:ext cx="180000" cy="3600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Стрелка: вверх 20">
              <a:extLst>
                <a:ext uri="{FF2B5EF4-FFF2-40B4-BE49-F238E27FC236}">
                  <a16:creationId xmlns:a16="http://schemas.microsoft.com/office/drawing/2014/main" id="{1AFB5B07-4A57-4286-911A-DC488B537957}"/>
                </a:ext>
              </a:extLst>
            </p:cNvPr>
            <p:cNvSpPr/>
            <p:nvPr/>
          </p:nvSpPr>
          <p:spPr>
            <a:xfrm flipV="1">
              <a:off x="3764351" y="5803526"/>
              <a:ext cx="180000" cy="3600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Стрелка: вверх 21">
              <a:extLst>
                <a:ext uri="{FF2B5EF4-FFF2-40B4-BE49-F238E27FC236}">
                  <a16:creationId xmlns:a16="http://schemas.microsoft.com/office/drawing/2014/main" id="{BBD482D2-C21D-4413-A998-0E4821BE73A1}"/>
                </a:ext>
              </a:extLst>
            </p:cNvPr>
            <p:cNvSpPr/>
            <p:nvPr/>
          </p:nvSpPr>
          <p:spPr>
            <a:xfrm flipV="1">
              <a:off x="5289166" y="5826981"/>
              <a:ext cx="180000" cy="3600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Стрелка: вверх 22">
              <a:extLst>
                <a:ext uri="{FF2B5EF4-FFF2-40B4-BE49-F238E27FC236}">
                  <a16:creationId xmlns:a16="http://schemas.microsoft.com/office/drawing/2014/main" id="{7C553A5F-D82E-44B6-B3AA-B58BC6424787}"/>
                </a:ext>
              </a:extLst>
            </p:cNvPr>
            <p:cNvSpPr/>
            <p:nvPr/>
          </p:nvSpPr>
          <p:spPr>
            <a:xfrm flipV="1">
              <a:off x="7259044" y="5801527"/>
              <a:ext cx="180000" cy="3600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Стрелка: вверх 23">
              <a:extLst>
                <a:ext uri="{FF2B5EF4-FFF2-40B4-BE49-F238E27FC236}">
                  <a16:creationId xmlns:a16="http://schemas.microsoft.com/office/drawing/2014/main" id="{DD6E2558-25F6-498D-A429-C3CA0E25C33A}"/>
                </a:ext>
              </a:extLst>
            </p:cNvPr>
            <p:cNvSpPr/>
            <p:nvPr/>
          </p:nvSpPr>
          <p:spPr>
            <a:xfrm rot="16200000" flipV="1">
              <a:off x="3779114" y="3405910"/>
              <a:ext cx="214066" cy="213111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Стрелка: вверх 24">
              <a:extLst>
                <a:ext uri="{FF2B5EF4-FFF2-40B4-BE49-F238E27FC236}">
                  <a16:creationId xmlns:a16="http://schemas.microsoft.com/office/drawing/2014/main" id="{38555E89-6A64-4422-A1AB-900085747F69}"/>
                </a:ext>
              </a:extLst>
            </p:cNvPr>
            <p:cNvSpPr/>
            <p:nvPr/>
          </p:nvSpPr>
          <p:spPr>
            <a:xfrm rot="16200000" flipV="1">
              <a:off x="7110786" y="3200472"/>
              <a:ext cx="180000" cy="193405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1B55AA13-7EA5-4D15-B176-EBFCE88D03AB}"/>
                </a:ext>
              </a:extLst>
            </p:cNvPr>
            <p:cNvSpPr/>
            <p:nvPr/>
          </p:nvSpPr>
          <p:spPr>
            <a:xfrm>
              <a:off x="4002225" y="1261816"/>
              <a:ext cx="3082152" cy="3662922"/>
            </a:xfrm>
            <a:prstGeom prst="roundRect">
              <a:avLst>
                <a:gd name="adj" fmla="val 4138"/>
              </a:avLst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585FCD94-FDBF-4C16-9463-6060E2FECE6F}"/>
                </a:ext>
              </a:extLst>
            </p:cNvPr>
            <p:cNvSpPr/>
            <p:nvPr/>
          </p:nvSpPr>
          <p:spPr>
            <a:xfrm>
              <a:off x="4165601" y="2139818"/>
              <a:ext cx="2788406" cy="613288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КАЧЕСТВО ПОСТУПАЮЩЕЙ ПРОДУКЦИИ</a:t>
              </a: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6172B715-7A54-43DD-9686-F26A5388116D}"/>
                </a:ext>
              </a:extLst>
            </p:cNvPr>
            <p:cNvSpPr/>
            <p:nvPr/>
          </p:nvSpPr>
          <p:spPr>
            <a:xfrm>
              <a:off x="4151870" y="3565052"/>
              <a:ext cx="2795132" cy="574479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КАЧЕСТВО СЫРЬЯ, ОТХОДОВ И ПРОДУКЦИИ ПЕРЕРАБОТКИ</a:t>
              </a:r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2D96EBE-AF2C-4AF5-A04F-2E3167E585DB}"/>
                </a:ext>
              </a:extLst>
            </p:cNvPr>
            <p:cNvSpPr/>
            <p:nvPr/>
          </p:nvSpPr>
          <p:spPr>
            <a:xfrm>
              <a:off x="4165601" y="2852435"/>
              <a:ext cx="2788406" cy="613288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КОРРЕКТИРОВКА КАЧЕСТВА ПРОДУКЦИИ НА СКЛАДАХ</a:t>
              </a: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9C12D94-7C01-4CBB-BE29-5524B2E51A4A}"/>
                </a:ext>
              </a:extLst>
            </p:cNvPr>
            <p:cNvSpPr/>
            <p:nvPr/>
          </p:nvSpPr>
          <p:spPr>
            <a:xfrm>
              <a:off x="7292728" y="1261817"/>
              <a:ext cx="1607019" cy="141226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ПЛАНЫ ПО КАЧЕСТВУ ДОБЫЧЕ, ПЕРЕРАБОТКЕ,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>
                  <a:solidFill>
                    <a:prstClr val="white"/>
                  </a:solidFill>
                  <a:latin typeface="Calibri" panose="020F0502020204030204"/>
                </a:rPr>
                <a:t>ПОСТУПЛЕНИЮ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И ОТГРУЗКЕ</a:t>
              </a:r>
            </a:p>
          </p:txBody>
        </p:sp>
        <p:sp>
          <p:nvSpPr>
            <p:cNvPr id="31" name="Стрелка: вверх 30">
              <a:extLst>
                <a:ext uri="{FF2B5EF4-FFF2-40B4-BE49-F238E27FC236}">
                  <a16:creationId xmlns:a16="http://schemas.microsoft.com/office/drawing/2014/main" id="{55796122-28F3-40E1-AE28-DAC1E20509F5}"/>
                </a:ext>
              </a:extLst>
            </p:cNvPr>
            <p:cNvSpPr/>
            <p:nvPr/>
          </p:nvSpPr>
          <p:spPr>
            <a:xfrm flipV="1">
              <a:off x="7975600" y="2686679"/>
              <a:ext cx="198558" cy="275383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773AE9C4-FBC4-472F-9C14-01345DA1F572}"/>
                </a:ext>
              </a:extLst>
            </p:cNvPr>
            <p:cNvSpPr/>
            <p:nvPr/>
          </p:nvSpPr>
          <p:spPr>
            <a:xfrm>
              <a:off x="4165602" y="4266634"/>
              <a:ext cx="2795132" cy="574479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УЧЕТ БРАКА И НЕСООТВЕТСТВИЙ</a:t>
              </a: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5AE4A8B6-5D83-4F0B-B917-E15952EB724E}"/>
                </a:ext>
              </a:extLst>
            </p:cNvPr>
            <p:cNvSpPr/>
            <p:nvPr/>
          </p:nvSpPr>
          <p:spPr>
            <a:xfrm>
              <a:off x="2053464" y="1390261"/>
              <a:ext cx="1502536" cy="81309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ДОКУМЕНТЫ - ОСНОВАНИЯ</a:t>
              </a: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108BC963-D9FF-42AA-B041-99E71F76D1AA}"/>
                </a:ext>
              </a:extLst>
            </p:cNvPr>
            <p:cNvSpPr/>
            <p:nvPr/>
          </p:nvSpPr>
          <p:spPr>
            <a:xfrm>
              <a:off x="624978" y="3000121"/>
              <a:ext cx="2926262" cy="43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ЗАКАЗЫ НА ИСПЫТАНИЯ</a:t>
              </a: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829CC2C-A1BE-47FD-AEF2-EF54497BB8F4}"/>
                </a:ext>
              </a:extLst>
            </p:cNvPr>
            <p:cNvSpPr/>
            <p:nvPr/>
          </p:nvSpPr>
          <p:spPr>
            <a:xfrm>
              <a:off x="7307636" y="3889277"/>
              <a:ext cx="1607019" cy="1035461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БАЛАНС МЕТАЛЛОВ</a:t>
              </a:r>
            </a:p>
          </p:txBody>
        </p:sp>
        <p:sp>
          <p:nvSpPr>
            <p:cNvPr id="36" name="Стрелка: вверх 35">
              <a:extLst>
                <a:ext uri="{FF2B5EF4-FFF2-40B4-BE49-F238E27FC236}">
                  <a16:creationId xmlns:a16="http://schemas.microsoft.com/office/drawing/2014/main" id="{13D97D16-32EC-4B9F-9699-110D891E9717}"/>
                </a:ext>
              </a:extLst>
            </p:cNvPr>
            <p:cNvSpPr/>
            <p:nvPr/>
          </p:nvSpPr>
          <p:spPr>
            <a:xfrm rot="16200000" flipV="1">
              <a:off x="7113166" y="4288672"/>
              <a:ext cx="180000" cy="198167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Номер слайда 2">
            <a:extLst>
              <a:ext uri="{FF2B5EF4-FFF2-40B4-BE49-F238E27FC236}">
                <a16:creationId xmlns:a16="http://schemas.microsoft.com/office/drawing/2014/main" id="{08D73C83-877D-441B-B5CF-63893B80F32C}"/>
              </a:ext>
            </a:extLst>
          </p:cNvPr>
          <p:cNvSpPr txBox="1">
            <a:spLocks/>
          </p:cNvSpPr>
          <p:nvPr/>
        </p:nvSpPr>
        <p:spPr>
          <a:xfrm>
            <a:off x="9867628" y="6356350"/>
            <a:ext cx="214027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70A23B-64CD-4924-9B44-D7B9484B0353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0616E53-7779-414F-AA37-76A9ED875B0D}"/>
              </a:ext>
            </a:extLst>
          </p:cNvPr>
          <p:cNvGrpSpPr/>
          <p:nvPr/>
        </p:nvGrpSpPr>
        <p:grpSpPr>
          <a:xfrm>
            <a:off x="9022873" y="1129581"/>
            <a:ext cx="2985030" cy="5591894"/>
            <a:chOff x="8045938" y="1117022"/>
            <a:chExt cx="3821434" cy="5363328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7F9E900C-76FA-4D1A-83D4-DB81233E8D70}"/>
                </a:ext>
              </a:extLst>
            </p:cNvPr>
            <p:cNvGrpSpPr/>
            <p:nvPr/>
          </p:nvGrpSpPr>
          <p:grpSpPr>
            <a:xfrm>
              <a:off x="8140408" y="1117022"/>
              <a:ext cx="3726964" cy="5363328"/>
              <a:chOff x="8140408" y="1117022"/>
              <a:chExt cx="3726964" cy="5363328"/>
            </a:xfrm>
          </p:grpSpPr>
          <p:sp>
            <p:nvSpPr>
              <p:cNvPr id="42" name="Скругленный прямоугольник 25">
                <a:extLst>
                  <a:ext uri="{FF2B5EF4-FFF2-40B4-BE49-F238E27FC236}">
                    <a16:creationId xmlns:a16="http://schemas.microsoft.com/office/drawing/2014/main" id="{E7495008-80AC-4A99-B471-2DDC0E41FAB9}"/>
                  </a:ext>
                </a:extLst>
              </p:cNvPr>
              <p:cNvSpPr/>
              <p:nvPr/>
            </p:nvSpPr>
            <p:spPr>
              <a:xfrm>
                <a:off x="8140408" y="1117022"/>
                <a:ext cx="3726963" cy="585696"/>
              </a:xfrm>
              <a:prstGeom prst="round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ADDB36C3-3CB8-4363-9FD3-9C9BE6805629}"/>
                  </a:ext>
                </a:extLst>
              </p:cNvPr>
              <p:cNvSpPr/>
              <p:nvPr/>
            </p:nvSpPr>
            <p:spPr>
              <a:xfrm>
                <a:off x="8140409" y="1565092"/>
                <a:ext cx="3726963" cy="49152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3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D8D8C6-F6D2-4C0E-8929-0048440BA656}"/>
                  </a:ext>
                </a:extLst>
              </p:cNvPr>
              <p:cNvSpPr txBox="1"/>
              <p:nvPr/>
            </p:nvSpPr>
            <p:spPr>
              <a:xfrm>
                <a:off x="8264956" y="1142610"/>
                <a:ext cx="3504847" cy="354236"/>
              </a:xfrm>
              <a:prstGeom prst="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ПРОЦЕССЫ</a:t>
                </a:r>
              </a:p>
            </p:txBody>
          </p:sp>
        </p:grp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C8057427-3C5D-43AC-8D71-A45292C07031}"/>
                </a:ext>
              </a:extLst>
            </p:cNvPr>
            <p:cNvSpPr/>
            <p:nvPr/>
          </p:nvSpPr>
          <p:spPr>
            <a:xfrm>
              <a:off x="8045938" y="1682819"/>
              <a:ext cx="3726963" cy="442302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проб, результатов лабораторных анализов и паспортов качества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Учета брака, несоответствия и перемаркировка продукции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Установка качества добываемой, перерабатываемой и отгружаемой продукции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баланса металлов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Расчет стоимости отгружаемой продукции по качеству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Отгрузка и перемещение продукции различными видами транспорта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79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769161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Управление складами и отгрузкой продукции 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C8039CB-6A15-4218-B627-07F8B67A565A}"/>
              </a:ext>
            </a:extLst>
          </p:cNvPr>
          <p:cNvGrpSpPr/>
          <p:nvPr/>
        </p:nvGrpSpPr>
        <p:grpSpPr>
          <a:xfrm>
            <a:off x="631491" y="1237379"/>
            <a:ext cx="6744638" cy="5372021"/>
            <a:chOff x="798945" y="1201520"/>
            <a:chExt cx="6744638" cy="5372021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467C6FB0-8BA5-4CB6-93A7-EC41C6999692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4878402" y="4746863"/>
              <a:ext cx="1521679" cy="707217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20894D2C-F87E-4BE2-B381-AB25225634B9}"/>
                </a:ext>
              </a:extLst>
            </p:cNvPr>
            <p:cNvSpPr/>
            <p:nvPr/>
          </p:nvSpPr>
          <p:spPr>
            <a:xfrm>
              <a:off x="2211213" y="1201520"/>
              <a:ext cx="5328000" cy="360000"/>
            </a:xfrm>
            <a:prstGeom prst="roundRect">
              <a:avLst/>
            </a:prstGeom>
            <a:solidFill>
              <a:srgbClr val="FFDF7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048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УСТАНОВКА ЦЕН И ПЛАНИРОВАНИЕ ОТГРУЗКИ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2C6D52C1-B441-4677-BF8B-A28CBE705E70}"/>
                </a:ext>
              </a:extLst>
            </p:cNvPr>
            <p:cNvSpPr/>
            <p:nvPr/>
          </p:nvSpPr>
          <p:spPr>
            <a:xfrm>
              <a:off x="2322402" y="2513903"/>
              <a:ext cx="5112000" cy="36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УСЛОВИЯ ОТГРУЗКИ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D91DF5CE-F29B-41D5-8234-C2877B0DAA76}"/>
                </a:ext>
              </a:extLst>
            </p:cNvPr>
            <p:cNvSpPr/>
            <p:nvPr/>
          </p:nvSpPr>
          <p:spPr>
            <a:xfrm>
              <a:off x="2322402" y="3040206"/>
              <a:ext cx="5112000" cy="36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РАЗРЕШЕНИЯ НА ОТГРУЗКУ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2D3F123-94D6-4F91-B3BA-9840ED6170B5}"/>
                </a:ext>
              </a:extLst>
            </p:cNvPr>
            <p:cNvSpPr/>
            <p:nvPr/>
          </p:nvSpPr>
          <p:spPr>
            <a:xfrm>
              <a:off x="2318592" y="3566509"/>
              <a:ext cx="2484000" cy="36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ТАЛОНЫ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16E1BD90-5AE1-48F6-93F7-819194EB92BF}"/>
                </a:ext>
              </a:extLst>
            </p:cNvPr>
            <p:cNvSpPr/>
            <p:nvPr/>
          </p:nvSpPr>
          <p:spPr>
            <a:xfrm>
              <a:off x="4950402" y="3566509"/>
              <a:ext cx="2484000" cy="36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КАРТЫ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C238FF1D-3F84-43FA-B117-98408F862E5D}"/>
                </a:ext>
              </a:extLst>
            </p:cNvPr>
            <p:cNvSpPr/>
            <p:nvPr/>
          </p:nvSpPr>
          <p:spPr>
            <a:xfrm>
              <a:off x="2207403" y="2405487"/>
              <a:ext cx="5328000" cy="1669036"/>
            </a:xfrm>
            <a:prstGeom prst="roundRect">
              <a:avLst>
                <a:gd name="adj" fmla="val 7275"/>
              </a:avLst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1FC6AED0-4D63-44E3-B605-614524D6FBD6}"/>
                </a:ext>
              </a:extLst>
            </p:cNvPr>
            <p:cNvSpPr/>
            <p:nvPr/>
          </p:nvSpPr>
          <p:spPr>
            <a:xfrm>
              <a:off x="2322402" y="4386863"/>
              <a:ext cx="5112000" cy="360000"/>
            </a:xfrm>
            <a:prstGeom prst="roundRect">
              <a:avLst/>
            </a:prstGeom>
            <a:solidFill>
              <a:srgbClr val="DBF0F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049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ДВИЖЕНИЕ ПРОДУКЦИИ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DA2D481-C0D7-48F1-ABC9-55CA9E229490}"/>
                </a:ext>
              </a:extLst>
            </p:cNvPr>
            <p:cNvSpPr/>
            <p:nvPr/>
          </p:nvSpPr>
          <p:spPr>
            <a:xfrm>
              <a:off x="5772896" y="4887265"/>
              <a:ext cx="1656000" cy="36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ПЕРЕМЕЩЕНИЕ</a:t>
              </a:r>
            </a:p>
          </p:txBody>
        </p:sp>
        <p:pic>
          <p:nvPicPr>
            <p:cNvPr id="14" name="Рисунок 13" descr="Самосвал">
              <a:extLst>
                <a:ext uri="{FF2B5EF4-FFF2-40B4-BE49-F238E27FC236}">
                  <a16:creationId xmlns:a16="http://schemas.microsoft.com/office/drawing/2014/main" id="{65D7DFBB-DE17-4CAF-A7E8-817B0EA60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88148" y="5382080"/>
              <a:ext cx="576000" cy="576000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BFF4E77A-915F-42EA-87BF-55CA6D74A962}"/>
                </a:ext>
              </a:extLst>
            </p:cNvPr>
            <p:cNvCxnSpPr>
              <a:cxnSpLocks/>
              <a:stCxn id="12" idx="2"/>
              <a:endCxn id="27" idx="0"/>
            </p:cNvCxnSpPr>
            <p:nvPr/>
          </p:nvCxnSpPr>
          <p:spPr>
            <a:xfrm flipH="1">
              <a:off x="2936995" y="4746863"/>
              <a:ext cx="1941407" cy="707217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22121F6-308A-40D8-B785-890EF960E1CE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flipH="1">
              <a:off x="4076148" y="4746863"/>
              <a:ext cx="802254" cy="635217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5B85AB3B-A0FC-4F8D-A80F-C5958B123B70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4878402" y="4746424"/>
              <a:ext cx="303272" cy="68400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79F66477-7B0D-4A63-85BF-BEF2F2FF9C36}"/>
                </a:ext>
              </a:extLst>
            </p:cNvPr>
            <p:cNvSpPr/>
            <p:nvPr/>
          </p:nvSpPr>
          <p:spPr>
            <a:xfrm>
              <a:off x="4050402" y="4887265"/>
              <a:ext cx="1656000" cy="36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ПОСТУПЛЕНИЕ</a:t>
              </a: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CBDB8491-86FC-4769-9348-388D601FB44F}"/>
                </a:ext>
              </a:extLst>
            </p:cNvPr>
            <p:cNvSpPr/>
            <p:nvPr/>
          </p:nvSpPr>
          <p:spPr>
            <a:xfrm>
              <a:off x="2215583" y="4253906"/>
              <a:ext cx="5328000" cy="1728000"/>
            </a:xfrm>
            <a:prstGeom prst="roundRect">
              <a:avLst>
                <a:gd name="adj" fmla="val 7275"/>
              </a:avLst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336DD5C1-8303-4510-BEF2-1E9EE50424F5}"/>
                </a:ext>
              </a:extLst>
            </p:cNvPr>
            <p:cNvSpPr/>
            <p:nvPr/>
          </p:nvSpPr>
          <p:spPr>
            <a:xfrm>
              <a:off x="2174700" y="6213541"/>
              <a:ext cx="5328000" cy="360000"/>
            </a:xfrm>
            <a:prstGeom prst="roundRect">
              <a:avLst/>
            </a:prstGeom>
            <a:solidFill>
              <a:srgbClr val="FFDF7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1600" b="1" dirty="0">
                  <a:solidFill>
                    <a:srgbClr val="304961"/>
                  </a:solidFill>
                </a:rPr>
                <a:t>ОТРАЖЕНИЕ В УПРАВЛЕНЕСКОМ УЧЕТЕ </a:t>
              </a:r>
            </a:p>
          </p:txBody>
        </p:sp>
        <p:sp>
          <p:nvSpPr>
            <p:cNvPr id="21" name="Стрелка: вверх 20">
              <a:extLst>
                <a:ext uri="{FF2B5EF4-FFF2-40B4-BE49-F238E27FC236}">
                  <a16:creationId xmlns:a16="http://schemas.microsoft.com/office/drawing/2014/main" id="{332460DA-392B-4A30-9510-D788C901BD67}"/>
                </a:ext>
              </a:extLst>
            </p:cNvPr>
            <p:cNvSpPr/>
            <p:nvPr/>
          </p:nvSpPr>
          <p:spPr>
            <a:xfrm flipV="1">
              <a:off x="4785213" y="2867055"/>
              <a:ext cx="180000" cy="1440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Стрелка: вверх 21">
              <a:extLst>
                <a:ext uri="{FF2B5EF4-FFF2-40B4-BE49-F238E27FC236}">
                  <a16:creationId xmlns:a16="http://schemas.microsoft.com/office/drawing/2014/main" id="{8FADE752-AE2F-4B5A-80E9-1FD7B66372E1}"/>
                </a:ext>
              </a:extLst>
            </p:cNvPr>
            <p:cNvSpPr/>
            <p:nvPr/>
          </p:nvSpPr>
          <p:spPr>
            <a:xfrm flipV="1">
              <a:off x="3472280" y="3398407"/>
              <a:ext cx="180000" cy="1440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Стрелка: вверх 22">
              <a:extLst>
                <a:ext uri="{FF2B5EF4-FFF2-40B4-BE49-F238E27FC236}">
                  <a16:creationId xmlns:a16="http://schemas.microsoft.com/office/drawing/2014/main" id="{B5379CEB-ED70-41BF-BC4F-0DF0BB9C5A0E}"/>
                </a:ext>
              </a:extLst>
            </p:cNvPr>
            <p:cNvSpPr/>
            <p:nvPr/>
          </p:nvSpPr>
          <p:spPr>
            <a:xfrm flipV="1">
              <a:off x="6089339" y="3407567"/>
              <a:ext cx="180000" cy="1440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Стрелка: вверх 23">
              <a:extLst>
                <a:ext uri="{FF2B5EF4-FFF2-40B4-BE49-F238E27FC236}">
                  <a16:creationId xmlns:a16="http://schemas.microsoft.com/office/drawing/2014/main" id="{2708F608-9E92-4240-8BEE-04784C628774}"/>
                </a:ext>
              </a:extLst>
            </p:cNvPr>
            <p:cNvSpPr/>
            <p:nvPr/>
          </p:nvSpPr>
          <p:spPr>
            <a:xfrm flipV="1">
              <a:off x="3470592" y="3945655"/>
              <a:ext cx="180000" cy="4320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Стрелка: вверх 24">
              <a:extLst>
                <a:ext uri="{FF2B5EF4-FFF2-40B4-BE49-F238E27FC236}">
                  <a16:creationId xmlns:a16="http://schemas.microsoft.com/office/drawing/2014/main" id="{5C39E2BB-A39A-459B-A357-C414AA18F1E3}"/>
                </a:ext>
              </a:extLst>
            </p:cNvPr>
            <p:cNvSpPr/>
            <p:nvPr/>
          </p:nvSpPr>
          <p:spPr>
            <a:xfrm flipV="1">
              <a:off x="6089339" y="3943681"/>
              <a:ext cx="180000" cy="4320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Стрелка: вверх 25">
              <a:extLst>
                <a:ext uri="{FF2B5EF4-FFF2-40B4-BE49-F238E27FC236}">
                  <a16:creationId xmlns:a16="http://schemas.microsoft.com/office/drawing/2014/main" id="{07C72335-B064-4030-8585-685766D3230A}"/>
                </a:ext>
              </a:extLst>
            </p:cNvPr>
            <p:cNvSpPr/>
            <p:nvPr/>
          </p:nvSpPr>
          <p:spPr>
            <a:xfrm flipV="1">
              <a:off x="4802592" y="6000507"/>
              <a:ext cx="180000" cy="1800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 descr="Поезд">
              <a:extLst>
                <a:ext uri="{FF2B5EF4-FFF2-40B4-BE49-F238E27FC236}">
                  <a16:creationId xmlns:a16="http://schemas.microsoft.com/office/drawing/2014/main" id="{413ED2E1-9B92-4D0A-A3E9-041EF5852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20995" y="5454080"/>
              <a:ext cx="432000" cy="43200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5485956-7F15-4FA0-9823-58B5E38CA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263" y="5430424"/>
              <a:ext cx="390822" cy="396000"/>
            </a:xfrm>
            <a:prstGeom prst="rect">
              <a:avLst/>
            </a:prstGeom>
          </p:spPr>
        </p:pic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6D6690FA-EB62-4D70-868F-CA0DB7D416C2}"/>
                </a:ext>
              </a:extLst>
            </p:cNvPr>
            <p:cNvSpPr/>
            <p:nvPr/>
          </p:nvSpPr>
          <p:spPr>
            <a:xfrm>
              <a:off x="2214330" y="1701922"/>
              <a:ext cx="5328000" cy="520406"/>
            </a:xfrm>
            <a:prstGeom prst="roundRect">
              <a:avLst/>
            </a:prstGeom>
            <a:solidFill>
              <a:srgbClr val="FFDF7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048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ПЕРЕМАРКИРОВКА, 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048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048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МАРКШЕЙДЕРСКИЕ ЗАМЕРЫ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EE23E0BD-DC8C-441B-98E2-FB6F9CEB003F}"/>
                </a:ext>
              </a:extLst>
            </p:cNvPr>
            <p:cNvSpPr/>
            <p:nvPr/>
          </p:nvSpPr>
          <p:spPr>
            <a:xfrm>
              <a:off x="5680656" y="5426648"/>
              <a:ext cx="18455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prstClr val="white"/>
                  </a:solidFill>
                </a:rPr>
                <a:t>БЕЗ ТРАНСПОРТА</a:t>
              </a:r>
              <a:endParaRPr lang="ru-RU" dirty="0"/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CD8B3025-F374-4790-8A13-A56F4523124E}"/>
                </a:ext>
              </a:extLst>
            </p:cNvPr>
            <p:cNvSpPr/>
            <p:nvPr/>
          </p:nvSpPr>
          <p:spPr>
            <a:xfrm>
              <a:off x="2318592" y="4887265"/>
              <a:ext cx="1656000" cy="36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ОТГРУЗКА</a:t>
              </a: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99C1A66D-807C-4A87-AE29-AE313715BD8A}"/>
                </a:ext>
              </a:extLst>
            </p:cNvPr>
            <p:cNvSpPr/>
            <p:nvPr/>
          </p:nvSpPr>
          <p:spPr>
            <a:xfrm>
              <a:off x="798945" y="4842080"/>
              <a:ext cx="1014922" cy="540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ВЕСОВЫЕ</a:t>
              </a:r>
            </a:p>
          </p:txBody>
        </p:sp>
        <p:sp>
          <p:nvSpPr>
            <p:cNvPr id="33" name="Стрелка: вверх-вниз 32">
              <a:extLst>
                <a:ext uri="{FF2B5EF4-FFF2-40B4-BE49-F238E27FC236}">
                  <a16:creationId xmlns:a16="http://schemas.microsoft.com/office/drawing/2014/main" id="{61FB419E-C2BC-4EB5-B8A2-C94E3D549150}"/>
                </a:ext>
              </a:extLst>
            </p:cNvPr>
            <p:cNvSpPr/>
            <p:nvPr/>
          </p:nvSpPr>
          <p:spPr>
            <a:xfrm rot="5400000">
              <a:off x="1918164" y="4923902"/>
              <a:ext cx="180000" cy="360000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</p:grpSp>
      <p:sp>
        <p:nvSpPr>
          <p:cNvPr id="34" name="Номер слайда 2">
            <a:extLst>
              <a:ext uri="{FF2B5EF4-FFF2-40B4-BE49-F238E27FC236}">
                <a16:creationId xmlns:a16="http://schemas.microsoft.com/office/drawing/2014/main" id="{FD9524F9-DD98-4D4F-9840-7B8FCE3C520E}"/>
              </a:ext>
            </a:extLst>
          </p:cNvPr>
          <p:cNvSpPr txBox="1">
            <a:spLocks/>
          </p:cNvSpPr>
          <p:nvPr/>
        </p:nvSpPr>
        <p:spPr>
          <a:xfrm>
            <a:off x="9867628" y="6356350"/>
            <a:ext cx="214027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70A23B-64CD-4924-9B44-D7B9484B0353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B87C32C-AB1F-40CC-99BA-756CC5CA687C}"/>
              </a:ext>
            </a:extLst>
          </p:cNvPr>
          <p:cNvGrpSpPr/>
          <p:nvPr/>
        </p:nvGrpSpPr>
        <p:grpSpPr>
          <a:xfrm>
            <a:off x="8001682" y="1129581"/>
            <a:ext cx="4006221" cy="5591894"/>
            <a:chOff x="8045938" y="1117022"/>
            <a:chExt cx="3821434" cy="5363328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ADC3CF23-6EFD-4C94-82FE-A6BBBE7B3318}"/>
                </a:ext>
              </a:extLst>
            </p:cNvPr>
            <p:cNvGrpSpPr/>
            <p:nvPr/>
          </p:nvGrpSpPr>
          <p:grpSpPr>
            <a:xfrm>
              <a:off x="8140408" y="1117022"/>
              <a:ext cx="3726964" cy="5363328"/>
              <a:chOff x="8140408" y="1117022"/>
              <a:chExt cx="3726964" cy="5363328"/>
            </a:xfrm>
          </p:grpSpPr>
          <p:sp>
            <p:nvSpPr>
              <p:cNvPr id="38" name="Скругленный прямоугольник 25">
                <a:extLst>
                  <a:ext uri="{FF2B5EF4-FFF2-40B4-BE49-F238E27FC236}">
                    <a16:creationId xmlns:a16="http://schemas.microsoft.com/office/drawing/2014/main" id="{5967046A-0BD6-41F8-8662-023353B665AB}"/>
                  </a:ext>
                </a:extLst>
              </p:cNvPr>
              <p:cNvSpPr/>
              <p:nvPr/>
            </p:nvSpPr>
            <p:spPr>
              <a:xfrm>
                <a:off x="8140408" y="1117022"/>
                <a:ext cx="3726963" cy="585696"/>
              </a:xfrm>
              <a:prstGeom prst="round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C84A7547-A81A-4035-AA92-6836A6F75BBB}"/>
                  </a:ext>
                </a:extLst>
              </p:cNvPr>
              <p:cNvSpPr/>
              <p:nvPr/>
            </p:nvSpPr>
            <p:spPr>
              <a:xfrm>
                <a:off x="8140409" y="1565092"/>
                <a:ext cx="3726963" cy="49152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3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95B25B4-1062-47B7-A7A1-CA63871C7F4D}"/>
                  </a:ext>
                </a:extLst>
              </p:cNvPr>
              <p:cNvSpPr txBox="1"/>
              <p:nvPr/>
            </p:nvSpPr>
            <p:spPr>
              <a:xfrm>
                <a:off x="8264956" y="1142610"/>
                <a:ext cx="3504847" cy="354236"/>
              </a:xfrm>
              <a:prstGeom prst="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ПРОЦЕССЫ</a:t>
                </a:r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EB7C211-888F-40CD-BFB9-DFF9E396B187}"/>
                </a:ext>
              </a:extLst>
            </p:cNvPr>
            <p:cNvSpPr/>
            <p:nvPr/>
          </p:nvSpPr>
          <p:spPr>
            <a:xfrm>
              <a:off x="8045938" y="1682819"/>
              <a:ext cx="3726963" cy="43787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Перемаркировка продукции на складах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Корректировка остатков на складах по результатам маркшейдерских замеров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Управление условиями отгрузки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Лимитирование и разрешение на отгрузку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Отгрузка по талонам и картам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Интеграция с весовыми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поступления, отгрузки и перемещения продукции различными видами транспорта или без транспорта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вагонов и повагонный учет движения продукции при применении железнодорожного транспорта</a:t>
              </a:r>
            </a:p>
            <a:p>
              <a:pPr marL="36195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Отражение движения продукции в управленческом и бухгалтерском учете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992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769161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Отгрузка железнодорожным транспортом</a:t>
            </a:r>
          </a:p>
        </p:txBody>
      </p:sp>
      <p:sp>
        <p:nvSpPr>
          <p:cNvPr id="34" name="Номер слайда 2">
            <a:extLst>
              <a:ext uri="{FF2B5EF4-FFF2-40B4-BE49-F238E27FC236}">
                <a16:creationId xmlns:a16="http://schemas.microsoft.com/office/drawing/2014/main" id="{FD9524F9-DD98-4D4F-9840-7B8FCE3C520E}"/>
              </a:ext>
            </a:extLst>
          </p:cNvPr>
          <p:cNvSpPr txBox="1">
            <a:spLocks/>
          </p:cNvSpPr>
          <p:nvPr/>
        </p:nvSpPr>
        <p:spPr>
          <a:xfrm>
            <a:off x="9867628" y="6356350"/>
            <a:ext cx="214027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70A23B-64CD-4924-9B44-D7B9484B0353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B87C32C-AB1F-40CC-99BA-756CC5CA687C}"/>
              </a:ext>
            </a:extLst>
          </p:cNvPr>
          <p:cNvGrpSpPr/>
          <p:nvPr/>
        </p:nvGrpSpPr>
        <p:grpSpPr>
          <a:xfrm>
            <a:off x="8645133" y="1129581"/>
            <a:ext cx="3362770" cy="5591894"/>
            <a:chOff x="8132455" y="1117022"/>
            <a:chExt cx="3734917" cy="5363328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ADC3CF23-6EFD-4C94-82FE-A6BBBE7B3318}"/>
                </a:ext>
              </a:extLst>
            </p:cNvPr>
            <p:cNvGrpSpPr/>
            <p:nvPr/>
          </p:nvGrpSpPr>
          <p:grpSpPr>
            <a:xfrm>
              <a:off x="8140408" y="1117022"/>
              <a:ext cx="3726964" cy="5363328"/>
              <a:chOff x="8140408" y="1117022"/>
              <a:chExt cx="3726964" cy="5363328"/>
            </a:xfrm>
          </p:grpSpPr>
          <p:sp>
            <p:nvSpPr>
              <p:cNvPr id="38" name="Скругленный прямоугольник 25">
                <a:extLst>
                  <a:ext uri="{FF2B5EF4-FFF2-40B4-BE49-F238E27FC236}">
                    <a16:creationId xmlns:a16="http://schemas.microsoft.com/office/drawing/2014/main" id="{5967046A-0BD6-41F8-8662-023353B665AB}"/>
                  </a:ext>
                </a:extLst>
              </p:cNvPr>
              <p:cNvSpPr/>
              <p:nvPr/>
            </p:nvSpPr>
            <p:spPr>
              <a:xfrm>
                <a:off x="8140408" y="1117022"/>
                <a:ext cx="3726963" cy="585696"/>
              </a:xfrm>
              <a:prstGeom prst="round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C84A7547-A81A-4035-AA92-6836A6F75BBB}"/>
                  </a:ext>
                </a:extLst>
              </p:cNvPr>
              <p:cNvSpPr/>
              <p:nvPr/>
            </p:nvSpPr>
            <p:spPr>
              <a:xfrm>
                <a:off x="8140409" y="1565092"/>
                <a:ext cx="3726963" cy="49152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3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95B25B4-1062-47B7-A7A1-CA63871C7F4D}"/>
                  </a:ext>
                </a:extLst>
              </p:cNvPr>
              <p:cNvSpPr txBox="1"/>
              <p:nvPr/>
            </p:nvSpPr>
            <p:spPr>
              <a:xfrm>
                <a:off x="8264956" y="1142610"/>
                <a:ext cx="3504847" cy="354236"/>
              </a:xfrm>
              <a:prstGeom prst="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ПРОЦЕССЫ</a:t>
                </a:r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EB7C211-888F-40CD-BFB9-DFF9E396B187}"/>
                </a:ext>
              </a:extLst>
            </p:cNvPr>
            <p:cNvSpPr/>
            <p:nvPr/>
          </p:nvSpPr>
          <p:spPr>
            <a:xfrm>
              <a:off x="8132455" y="1682819"/>
              <a:ext cx="3640445" cy="425574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Планирование отгрузки жд транспортом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движения и простоев вагонов на путях необщего пользования от поступления до отправки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поступления, перемещения и отгрузки продукции жд транспортом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Нормирование грузовых операций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Управление погрузкой вагонов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маневровых работ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Анализ дислокации вагонов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Интеграция с АСУ ЖД (ЭТРАН) и весовыми</a:t>
              </a:r>
            </a:p>
          </p:txBody>
        </p:sp>
      </p:grp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0701DC72-E718-4B8B-BA5D-4DFF1B604AC3}"/>
              </a:ext>
            </a:extLst>
          </p:cNvPr>
          <p:cNvSpPr/>
          <p:nvPr/>
        </p:nvSpPr>
        <p:spPr>
          <a:xfrm>
            <a:off x="1205238" y="1860926"/>
            <a:ext cx="5876926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ДИСЛОКАЦИЯ, ПОСТУПЛЕНИЕ И ПОДАЧА ВАГОНОВ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E3E3396F-BEC4-47EF-8AFB-89B1972C84C7}"/>
              </a:ext>
            </a:extLst>
          </p:cNvPr>
          <p:cNvSpPr/>
          <p:nvPr/>
        </p:nvSpPr>
        <p:spPr>
          <a:xfrm>
            <a:off x="1205238" y="2941189"/>
            <a:ext cx="5876926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РАЗГРУЗКА, ПОГРУЗКА И ПЕРЕМЕЩЕНИЕ ВАГОНОВ</a:t>
            </a: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0148544D-1AD3-48F5-9F69-FE9388D4D153}"/>
              </a:ext>
            </a:extLst>
          </p:cNvPr>
          <p:cNvSpPr/>
          <p:nvPr/>
        </p:nvSpPr>
        <p:spPr>
          <a:xfrm>
            <a:off x="1205238" y="2399190"/>
            <a:ext cx="5876926" cy="360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РАЗРЕШЕНИЯ НА ОТГРУЗКУ, НАРЯДЫ НА ПОГРУЗКУ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97CA20EC-7A14-4799-A6CF-1E04B823C22B}"/>
              </a:ext>
            </a:extLst>
          </p:cNvPr>
          <p:cNvSpPr/>
          <p:nvPr/>
        </p:nvSpPr>
        <p:spPr>
          <a:xfrm>
            <a:off x="1205238" y="3478994"/>
            <a:ext cx="5876926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ФОРМИРОВАНИЕ ОТПРАВОК И УБОРКА ВАГОНОВ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0B3797D5-7F1F-454C-A0B0-D1735A57B68E}"/>
              </a:ext>
            </a:extLst>
          </p:cNvPr>
          <p:cNvSpPr/>
          <p:nvPr/>
        </p:nvSpPr>
        <p:spPr>
          <a:xfrm>
            <a:off x="1535122" y="4143598"/>
            <a:ext cx="2520000" cy="576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ПАСПОРТ КАЧЕСТВА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194ADC1E-9BCC-4BB8-9E1B-8A70DDC4C007}"/>
              </a:ext>
            </a:extLst>
          </p:cNvPr>
          <p:cNvSpPr/>
          <p:nvPr/>
        </p:nvSpPr>
        <p:spPr>
          <a:xfrm>
            <a:off x="4268273" y="4143598"/>
            <a:ext cx="2520000" cy="576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РАСЧЕТ ЦЕНЫ </a:t>
            </a:r>
            <a:br>
              <a:rPr lang="ru-RU" sz="1600" b="1" dirty="0">
                <a:solidFill>
                  <a:srgbClr val="304961"/>
                </a:solidFill>
              </a:rPr>
            </a:br>
            <a:r>
              <a:rPr lang="ru-RU" sz="1600" b="1" dirty="0">
                <a:solidFill>
                  <a:srgbClr val="304961"/>
                </a:solidFill>
              </a:rPr>
              <a:t>ПО КАЧЕСТВУ</a:t>
            </a: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E838D085-0ED1-4537-938B-1D1BCD93208A}"/>
              </a:ext>
            </a:extLst>
          </p:cNvPr>
          <p:cNvSpPr/>
          <p:nvPr/>
        </p:nvSpPr>
        <p:spPr>
          <a:xfrm>
            <a:off x="1205238" y="4006990"/>
            <a:ext cx="5876924" cy="862556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1BF300BF-E4A6-4AE7-A623-B8FD1CD7882F}"/>
              </a:ext>
            </a:extLst>
          </p:cNvPr>
          <p:cNvSpPr/>
          <p:nvPr/>
        </p:nvSpPr>
        <p:spPr>
          <a:xfrm>
            <a:off x="1205238" y="5037429"/>
            <a:ext cx="5876925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ОТГРУЗКА И КОРРЕКТИРОВКА ОТГРУЗКИ Ж/Д ТРАНСПОРТОМ</a:t>
            </a: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57623052-FB23-4B09-BC96-B28429F66AD2}"/>
              </a:ext>
            </a:extLst>
          </p:cNvPr>
          <p:cNvSpPr/>
          <p:nvPr/>
        </p:nvSpPr>
        <p:spPr>
          <a:xfrm>
            <a:off x="1205238" y="5574837"/>
            <a:ext cx="5876925" cy="36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ДИСЛОКАЦИЯ И ДОСТАВКА ВАГОНОВ</a:t>
            </a: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8F1FD15C-D972-408F-94BE-F1C5242FF128}"/>
              </a:ext>
            </a:extLst>
          </p:cNvPr>
          <p:cNvSpPr/>
          <p:nvPr/>
        </p:nvSpPr>
        <p:spPr>
          <a:xfrm>
            <a:off x="1205238" y="6112245"/>
            <a:ext cx="5876925" cy="36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ОТРАЖЕНИЕ В УПРАВЛЕНЧЕСКОМ УЧЕТЕ</a:t>
            </a:r>
          </a:p>
        </p:txBody>
      </p:sp>
      <p:sp>
        <p:nvSpPr>
          <p:cNvPr id="78" name="Стрелка: вверх 77">
            <a:extLst>
              <a:ext uri="{FF2B5EF4-FFF2-40B4-BE49-F238E27FC236}">
                <a16:creationId xmlns:a16="http://schemas.microsoft.com/office/drawing/2014/main" id="{D102482D-FC8A-450A-818A-FFC9BD8AB3E3}"/>
              </a:ext>
            </a:extLst>
          </p:cNvPr>
          <p:cNvSpPr/>
          <p:nvPr/>
        </p:nvSpPr>
        <p:spPr>
          <a:xfrm flipV="1">
            <a:off x="4082859" y="2246274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79" name="Стрелка: вверх 78">
            <a:extLst>
              <a:ext uri="{FF2B5EF4-FFF2-40B4-BE49-F238E27FC236}">
                <a16:creationId xmlns:a16="http://schemas.microsoft.com/office/drawing/2014/main" id="{AD0FCD32-6AF0-4A15-8507-2C29407AB8E6}"/>
              </a:ext>
            </a:extLst>
          </p:cNvPr>
          <p:cNvSpPr/>
          <p:nvPr/>
        </p:nvSpPr>
        <p:spPr>
          <a:xfrm flipV="1">
            <a:off x="4081111" y="2779753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80" name="Стрелка: вверх 79">
            <a:extLst>
              <a:ext uri="{FF2B5EF4-FFF2-40B4-BE49-F238E27FC236}">
                <a16:creationId xmlns:a16="http://schemas.microsoft.com/office/drawing/2014/main" id="{827FC35A-54FF-4C00-B22A-4B8C72F8696F}"/>
              </a:ext>
            </a:extLst>
          </p:cNvPr>
          <p:cNvSpPr/>
          <p:nvPr/>
        </p:nvSpPr>
        <p:spPr>
          <a:xfrm flipV="1">
            <a:off x="4082859" y="3324880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81" name="Стрелка: вверх 80">
            <a:extLst>
              <a:ext uri="{FF2B5EF4-FFF2-40B4-BE49-F238E27FC236}">
                <a16:creationId xmlns:a16="http://schemas.microsoft.com/office/drawing/2014/main" id="{A9C8B52B-13E5-4205-B009-2BC3122C6709}"/>
              </a:ext>
            </a:extLst>
          </p:cNvPr>
          <p:cNvSpPr/>
          <p:nvPr/>
        </p:nvSpPr>
        <p:spPr>
          <a:xfrm flipV="1">
            <a:off x="4082859" y="5415702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82" name="Стрелка: вверх 81">
            <a:extLst>
              <a:ext uri="{FF2B5EF4-FFF2-40B4-BE49-F238E27FC236}">
                <a16:creationId xmlns:a16="http://schemas.microsoft.com/office/drawing/2014/main" id="{E4F4D567-1C44-4290-9F28-8E6C799DF7F0}"/>
              </a:ext>
            </a:extLst>
          </p:cNvPr>
          <p:cNvSpPr/>
          <p:nvPr/>
        </p:nvSpPr>
        <p:spPr>
          <a:xfrm flipV="1">
            <a:off x="4082859" y="5954827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83" name="Стрелка: вверх 82">
            <a:extLst>
              <a:ext uri="{FF2B5EF4-FFF2-40B4-BE49-F238E27FC236}">
                <a16:creationId xmlns:a16="http://schemas.microsoft.com/office/drawing/2014/main" id="{4F9E5742-4B6B-49BC-9594-1C0D9261938F}"/>
              </a:ext>
            </a:extLst>
          </p:cNvPr>
          <p:cNvSpPr/>
          <p:nvPr/>
        </p:nvSpPr>
        <p:spPr>
          <a:xfrm flipV="1">
            <a:off x="4074172" y="3829932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84" name="Стрелка: вверх 83">
            <a:extLst>
              <a:ext uri="{FF2B5EF4-FFF2-40B4-BE49-F238E27FC236}">
                <a16:creationId xmlns:a16="http://schemas.microsoft.com/office/drawing/2014/main" id="{E38E68A0-D466-4F15-B9FA-43B546F0F941}"/>
              </a:ext>
            </a:extLst>
          </p:cNvPr>
          <p:cNvSpPr/>
          <p:nvPr/>
        </p:nvSpPr>
        <p:spPr>
          <a:xfrm flipV="1">
            <a:off x="4074172" y="4856206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9CD96D6F-C4C5-40AB-9817-F4E4FD9C685D}"/>
              </a:ext>
            </a:extLst>
          </p:cNvPr>
          <p:cNvSpPr/>
          <p:nvPr/>
        </p:nvSpPr>
        <p:spPr>
          <a:xfrm>
            <a:off x="1205238" y="1323374"/>
            <a:ext cx="5876926" cy="360000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УСЛОВИЯ И ПЛАНЫ ПОСТАВКИ, ОТГРУЗКИ И ПЕРЕМЕЩЕНИЯ</a:t>
            </a:r>
          </a:p>
        </p:txBody>
      </p:sp>
      <p:sp>
        <p:nvSpPr>
          <p:cNvPr id="86" name="Стрелка: вверх 85">
            <a:extLst>
              <a:ext uri="{FF2B5EF4-FFF2-40B4-BE49-F238E27FC236}">
                <a16:creationId xmlns:a16="http://schemas.microsoft.com/office/drawing/2014/main" id="{3E51F30F-BFA6-4EC3-B06B-F5E70C44F861}"/>
              </a:ext>
            </a:extLst>
          </p:cNvPr>
          <p:cNvSpPr/>
          <p:nvPr/>
        </p:nvSpPr>
        <p:spPr>
          <a:xfrm flipV="1">
            <a:off x="4088273" y="1702415"/>
            <a:ext cx="180000" cy="144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704EF150-0024-448F-B5EF-D6FA187CE0B6}"/>
              </a:ext>
            </a:extLst>
          </p:cNvPr>
          <p:cNvSpPr/>
          <p:nvPr/>
        </p:nvSpPr>
        <p:spPr>
          <a:xfrm>
            <a:off x="327037" y="1846414"/>
            <a:ext cx="624295" cy="1992579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МНЕВРОВЫЕ РАБОТЫ</a:t>
            </a:r>
          </a:p>
        </p:txBody>
      </p:sp>
      <p:sp>
        <p:nvSpPr>
          <p:cNvPr id="88" name="Стрелка: вверх 87">
            <a:extLst>
              <a:ext uri="{FF2B5EF4-FFF2-40B4-BE49-F238E27FC236}">
                <a16:creationId xmlns:a16="http://schemas.microsoft.com/office/drawing/2014/main" id="{7368D57C-A256-4BE5-970D-2900AAE929BD}"/>
              </a:ext>
            </a:extLst>
          </p:cNvPr>
          <p:cNvSpPr/>
          <p:nvPr/>
        </p:nvSpPr>
        <p:spPr>
          <a:xfrm rot="5400000" flipV="1">
            <a:off x="996706" y="1927156"/>
            <a:ext cx="157703" cy="24736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89" name="Стрелка: вверх 88">
            <a:extLst>
              <a:ext uri="{FF2B5EF4-FFF2-40B4-BE49-F238E27FC236}">
                <a16:creationId xmlns:a16="http://schemas.microsoft.com/office/drawing/2014/main" id="{D9B4266C-FC15-4F63-8793-1A2D4C66D6DC}"/>
              </a:ext>
            </a:extLst>
          </p:cNvPr>
          <p:cNvSpPr/>
          <p:nvPr/>
        </p:nvSpPr>
        <p:spPr>
          <a:xfrm rot="5400000" flipV="1">
            <a:off x="1002422" y="3001385"/>
            <a:ext cx="157703" cy="235935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90" name="Стрелка: вверх 89">
            <a:extLst>
              <a:ext uri="{FF2B5EF4-FFF2-40B4-BE49-F238E27FC236}">
                <a16:creationId xmlns:a16="http://schemas.microsoft.com/office/drawing/2014/main" id="{57C0BCEA-C6E4-4729-A252-4C5F3EEE3129}"/>
              </a:ext>
            </a:extLst>
          </p:cNvPr>
          <p:cNvSpPr/>
          <p:nvPr/>
        </p:nvSpPr>
        <p:spPr>
          <a:xfrm rot="5400000" flipV="1">
            <a:off x="1004613" y="3526396"/>
            <a:ext cx="157703" cy="24736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FC92E9B0-9B5F-46B5-BC49-6E53EA4B449B}"/>
              </a:ext>
            </a:extLst>
          </p:cNvPr>
          <p:cNvSpPr/>
          <p:nvPr/>
        </p:nvSpPr>
        <p:spPr>
          <a:xfrm>
            <a:off x="7487295" y="1860925"/>
            <a:ext cx="1014922" cy="1978067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АСУ ЖД, Весовые</a:t>
            </a:r>
          </a:p>
        </p:txBody>
      </p:sp>
      <p:sp>
        <p:nvSpPr>
          <p:cNvPr id="92" name="Стрелка: вверх-вниз 91">
            <a:extLst>
              <a:ext uri="{FF2B5EF4-FFF2-40B4-BE49-F238E27FC236}">
                <a16:creationId xmlns:a16="http://schemas.microsoft.com/office/drawing/2014/main" id="{FDA3902D-86B3-44E5-9D1E-D0066D03DAFC}"/>
              </a:ext>
            </a:extLst>
          </p:cNvPr>
          <p:cNvSpPr/>
          <p:nvPr/>
        </p:nvSpPr>
        <p:spPr>
          <a:xfrm rot="5400000">
            <a:off x="7206012" y="3481225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3" name="Стрелка: вверх-вниз 92">
            <a:extLst>
              <a:ext uri="{FF2B5EF4-FFF2-40B4-BE49-F238E27FC236}">
                <a16:creationId xmlns:a16="http://schemas.microsoft.com/office/drawing/2014/main" id="{253BC0A5-385E-4B79-860D-AAA2973F5843}"/>
              </a:ext>
            </a:extLst>
          </p:cNvPr>
          <p:cNvSpPr/>
          <p:nvPr/>
        </p:nvSpPr>
        <p:spPr>
          <a:xfrm rot="5400000">
            <a:off x="7194729" y="1860926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4" name="Стрелка: вверх-вниз 93">
            <a:extLst>
              <a:ext uri="{FF2B5EF4-FFF2-40B4-BE49-F238E27FC236}">
                <a16:creationId xmlns:a16="http://schemas.microsoft.com/office/drawing/2014/main" id="{44BA7FDD-34E4-49F4-A4CA-1F5661CAA514}"/>
              </a:ext>
            </a:extLst>
          </p:cNvPr>
          <p:cNvSpPr/>
          <p:nvPr/>
        </p:nvSpPr>
        <p:spPr>
          <a:xfrm rot="5400000">
            <a:off x="7183447" y="2946968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408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769161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Отгрузка автомобильным транспортом</a:t>
            </a:r>
          </a:p>
        </p:txBody>
      </p:sp>
      <p:sp>
        <p:nvSpPr>
          <p:cNvPr id="34" name="Номер слайда 2">
            <a:extLst>
              <a:ext uri="{FF2B5EF4-FFF2-40B4-BE49-F238E27FC236}">
                <a16:creationId xmlns:a16="http://schemas.microsoft.com/office/drawing/2014/main" id="{FD9524F9-DD98-4D4F-9840-7B8FCE3C520E}"/>
              </a:ext>
            </a:extLst>
          </p:cNvPr>
          <p:cNvSpPr txBox="1">
            <a:spLocks/>
          </p:cNvSpPr>
          <p:nvPr/>
        </p:nvSpPr>
        <p:spPr>
          <a:xfrm>
            <a:off x="9867628" y="6356350"/>
            <a:ext cx="214027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70A23B-64CD-4924-9B44-D7B9484B0353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B87C32C-AB1F-40CC-99BA-756CC5CA687C}"/>
              </a:ext>
            </a:extLst>
          </p:cNvPr>
          <p:cNvGrpSpPr/>
          <p:nvPr/>
        </p:nvGrpSpPr>
        <p:grpSpPr>
          <a:xfrm>
            <a:off x="8645133" y="1129581"/>
            <a:ext cx="3362770" cy="5591894"/>
            <a:chOff x="8132455" y="1117022"/>
            <a:chExt cx="3734917" cy="5363328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ADC3CF23-6EFD-4C94-82FE-A6BBBE7B3318}"/>
                </a:ext>
              </a:extLst>
            </p:cNvPr>
            <p:cNvGrpSpPr/>
            <p:nvPr/>
          </p:nvGrpSpPr>
          <p:grpSpPr>
            <a:xfrm>
              <a:off x="8140408" y="1117022"/>
              <a:ext cx="3726964" cy="5363328"/>
              <a:chOff x="8140408" y="1117022"/>
              <a:chExt cx="3726964" cy="5363328"/>
            </a:xfrm>
          </p:grpSpPr>
          <p:sp>
            <p:nvSpPr>
              <p:cNvPr id="38" name="Скругленный прямоугольник 25">
                <a:extLst>
                  <a:ext uri="{FF2B5EF4-FFF2-40B4-BE49-F238E27FC236}">
                    <a16:creationId xmlns:a16="http://schemas.microsoft.com/office/drawing/2014/main" id="{5967046A-0BD6-41F8-8662-023353B665AB}"/>
                  </a:ext>
                </a:extLst>
              </p:cNvPr>
              <p:cNvSpPr/>
              <p:nvPr/>
            </p:nvSpPr>
            <p:spPr>
              <a:xfrm>
                <a:off x="8140408" y="1117022"/>
                <a:ext cx="3726963" cy="585696"/>
              </a:xfrm>
              <a:prstGeom prst="round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C84A7547-A81A-4035-AA92-6836A6F75BBB}"/>
                  </a:ext>
                </a:extLst>
              </p:cNvPr>
              <p:cNvSpPr/>
              <p:nvPr/>
            </p:nvSpPr>
            <p:spPr>
              <a:xfrm>
                <a:off x="8140409" y="1565092"/>
                <a:ext cx="3726963" cy="49152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3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95B25B4-1062-47B7-A7A1-CA63871C7F4D}"/>
                  </a:ext>
                </a:extLst>
              </p:cNvPr>
              <p:cNvSpPr txBox="1"/>
              <p:nvPr/>
            </p:nvSpPr>
            <p:spPr>
              <a:xfrm>
                <a:off x="8264956" y="1142610"/>
                <a:ext cx="3504847" cy="354236"/>
              </a:xfrm>
              <a:prstGeom prst="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ПРОЦЕССЫ</a:t>
                </a:r>
              </a:p>
            </p:txBody>
          </p: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EB7C211-888F-40CD-BFB9-DFF9E396B187}"/>
                </a:ext>
              </a:extLst>
            </p:cNvPr>
            <p:cNvSpPr/>
            <p:nvPr/>
          </p:nvSpPr>
          <p:spPr>
            <a:xfrm>
              <a:off x="8132455" y="1682819"/>
              <a:ext cx="3640445" cy="29765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Планирование отгрузки автотранспортом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Лимитирование отгрузки по талонам и картам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и нормирование отгрузки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поступления, перемещения и отгрузки продукции авто транспортом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Контроль максимально допустимой нагрузки на ось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Интеграция с весовыми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90FDB1CF-9847-4155-8FD7-D754011D37D5}"/>
              </a:ext>
            </a:extLst>
          </p:cNvPr>
          <p:cNvGrpSpPr/>
          <p:nvPr/>
        </p:nvGrpSpPr>
        <p:grpSpPr>
          <a:xfrm>
            <a:off x="261508" y="1129581"/>
            <a:ext cx="8173003" cy="5557878"/>
            <a:chOff x="857909" y="1137912"/>
            <a:chExt cx="8173003" cy="5557878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BD3CE37E-0866-4A05-87EC-CFCAA73B8C17}"/>
                </a:ext>
              </a:extLst>
            </p:cNvPr>
            <p:cNvSpPr/>
            <p:nvPr/>
          </p:nvSpPr>
          <p:spPr>
            <a:xfrm>
              <a:off x="1571269" y="1137912"/>
              <a:ext cx="7452000" cy="432000"/>
            </a:xfrm>
            <a:prstGeom prst="roundRect">
              <a:avLst/>
            </a:prstGeom>
            <a:solidFill>
              <a:srgbClr val="DBF0F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304961"/>
                  </a:solidFill>
                </a:rPr>
                <a:t>УСЛОВИЯ ОТГРУЗКИ</a:t>
              </a:r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E4C1CC84-FEE8-46AA-A292-B8AF7D9FF15A}"/>
                </a:ext>
              </a:extLst>
            </p:cNvPr>
            <p:cNvSpPr/>
            <p:nvPr/>
          </p:nvSpPr>
          <p:spPr>
            <a:xfrm>
              <a:off x="1712112" y="3259523"/>
              <a:ext cx="1711236" cy="43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ПОСТАВКА</a:t>
              </a:r>
            </a:p>
          </p:txBody>
        </p:sp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5090D777-2E59-4E50-8881-D5572C0A0A7F}"/>
                </a:ext>
              </a:extLst>
            </p:cNvPr>
            <p:cNvSpPr/>
            <p:nvPr/>
          </p:nvSpPr>
          <p:spPr>
            <a:xfrm>
              <a:off x="3540933" y="3259523"/>
              <a:ext cx="1711236" cy="43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ОТПРАВКА</a:t>
              </a:r>
            </a:p>
          </p:txBody>
        </p:sp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ED35369F-7EE1-43E7-8C58-128327346B11}"/>
                </a:ext>
              </a:extLst>
            </p:cNvPr>
            <p:cNvSpPr/>
            <p:nvPr/>
          </p:nvSpPr>
          <p:spPr>
            <a:xfrm>
              <a:off x="5356041" y="3259650"/>
              <a:ext cx="1711236" cy="43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ВОЗВРАТ</a:t>
              </a:r>
            </a:p>
          </p:txBody>
        </p:sp>
        <p:sp>
          <p:nvSpPr>
            <p:cNvPr id="102" name="Прямоугольник: скругленные углы 101">
              <a:extLst>
                <a:ext uri="{FF2B5EF4-FFF2-40B4-BE49-F238E27FC236}">
                  <a16:creationId xmlns:a16="http://schemas.microsoft.com/office/drawing/2014/main" id="{D87A5356-4090-4314-BDBB-4950FDCCAEC2}"/>
                </a:ext>
              </a:extLst>
            </p:cNvPr>
            <p:cNvSpPr/>
            <p:nvPr/>
          </p:nvSpPr>
          <p:spPr>
            <a:xfrm>
              <a:off x="7171149" y="3259650"/>
              <a:ext cx="1710000" cy="43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ПЕРЕМЕЩЕНИЕ</a:t>
              </a:r>
            </a:p>
          </p:txBody>
        </p:sp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CE8D4739-BE49-456B-9F03-CD9DD70BF8CD}"/>
                </a:ext>
              </a:extLst>
            </p:cNvPr>
            <p:cNvSpPr/>
            <p:nvPr/>
          </p:nvSpPr>
          <p:spPr>
            <a:xfrm>
              <a:off x="1578912" y="3152734"/>
              <a:ext cx="7450867" cy="681929"/>
            </a:xfrm>
            <a:prstGeom prst="roundRect">
              <a:avLst>
                <a:gd name="adj" fmla="val 14706"/>
              </a:avLst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46CC634B-010B-4504-AEE6-3427ED2E1AF4}"/>
                </a:ext>
              </a:extLst>
            </p:cNvPr>
            <p:cNvSpPr/>
            <p:nvPr/>
          </p:nvSpPr>
          <p:spPr>
            <a:xfrm>
              <a:off x="1578912" y="1722922"/>
              <a:ext cx="7450867" cy="64800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B5AAC410-7A1C-412E-86C2-23E4D29DAFBD}"/>
                </a:ext>
              </a:extLst>
            </p:cNvPr>
            <p:cNvSpPr/>
            <p:nvPr/>
          </p:nvSpPr>
          <p:spPr>
            <a:xfrm>
              <a:off x="1712112" y="1828033"/>
              <a:ext cx="3550267" cy="43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РАЗРЕШЕНИЕ НА ОТГРУЗКУ</a:t>
              </a:r>
            </a:p>
          </p:txBody>
        </p:sp>
        <p:sp>
          <p:nvSpPr>
            <p:cNvPr id="106" name="Прямоугольник: скругленные углы 105">
              <a:extLst>
                <a:ext uri="{FF2B5EF4-FFF2-40B4-BE49-F238E27FC236}">
                  <a16:creationId xmlns:a16="http://schemas.microsoft.com/office/drawing/2014/main" id="{FA445B94-3ADE-4280-B168-B2D354FB7423}"/>
                </a:ext>
              </a:extLst>
            </p:cNvPr>
            <p:cNvSpPr/>
            <p:nvPr/>
          </p:nvSpPr>
          <p:spPr>
            <a:xfrm>
              <a:off x="5345857" y="1828033"/>
              <a:ext cx="3550267" cy="43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РАЗРЕШЕНИЕ НА ВОЗВРАТ</a:t>
              </a:r>
            </a:p>
          </p:txBody>
        </p: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332F6E61-19FB-4E55-ABD1-4A4B9F549827}"/>
                </a:ext>
              </a:extLst>
            </p:cNvPr>
            <p:cNvSpPr/>
            <p:nvPr/>
          </p:nvSpPr>
          <p:spPr>
            <a:xfrm>
              <a:off x="1577778" y="6263790"/>
              <a:ext cx="7452000" cy="432000"/>
            </a:xfrm>
            <a:prstGeom prst="roundRect">
              <a:avLst/>
            </a:prstGeom>
            <a:solidFill>
              <a:srgbClr val="FFE07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304961"/>
                  </a:solidFill>
                </a:rPr>
                <a:t>ОТРАЖЕНИЕ В УПРАВЛЕНЧЕСКОМ УЧЕТЕ</a:t>
              </a:r>
            </a:p>
          </p:txBody>
        </p:sp>
        <p:sp>
          <p:nvSpPr>
            <p:cNvPr id="108" name="Стрелка: вверх 107">
              <a:extLst>
                <a:ext uri="{FF2B5EF4-FFF2-40B4-BE49-F238E27FC236}">
                  <a16:creationId xmlns:a16="http://schemas.microsoft.com/office/drawing/2014/main" id="{18A4E6F2-4134-4258-954B-F9D0C779D2EA}"/>
                </a:ext>
              </a:extLst>
            </p:cNvPr>
            <p:cNvSpPr/>
            <p:nvPr/>
          </p:nvSpPr>
          <p:spPr>
            <a:xfrm flipV="1">
              <a:off x="6965127" y="1576912"/>
              <a:ext cx="252000" cy="238237"/>
            </a:xfrm>
            <a:prstGeom prst="upArrow">
              <a:avLst>
                <a:gd name="adj1" fmla="val 50000"/>
                <a:gd name="adj2" fmla="val 715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 b="1" dirty="0"/>
            </a:p>
          </p:txBody>
        </p:sp>
        <p:sp>
          <p:nvSpPr>
            <p:cNvPr id="109" name="Стрелка: вверх 108">
              <a:extLst>
                <a:ext uri="{FF2B5EF4-FFF2-40B4-BE49-F238E27FC236}">
                  <a16:creationId xmlns:a16="http://schemas.microsoft.com/office/drawing/2014/main" id="{76BB989D-9C92-4459-8B27-E8A987769097}"/>
                </a:ext>
              </a:extLst>
            </p:cNvPr>
            <p:cNvSpPr/>
            <p:nvPr/>
          </p:nvSpPr>
          <p:spPr>
            <a:xfrm flipV="1">
              <a:off x="4259041" y="2260033"/>
              <a:ext cx="246679" cy="311112"/>
            </a:xfrm>
            <a:prstGeom prst="upArrow">
              <a:avLst>
                <a:gd name="adj1" fmla="val 50000"/>
                <a:gd name="adj2" fmla="val 6636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 b="1" dirty="0"/>
            </a:p>
          </p:txBody>
        </p:sp>
        <p:sp>
          <p:nvSpPr>
            <p:cNvPr id="110" name="Стрелка: вверх 109">
              <a:extLst>
                <a:ext uri="{FF2B5EF4-FFF2-40B4-BE49-F238E27FC236}">
                  <a16:creationId xmlns:a16="http://schemas.microsoft.com/office/drawing/2014/main" id="{3E7E89B6-7C36-4188-B155-C1072BC6BAC9}"/>
                </a:ext>
              </a:extLst>
            </p:cNvPr>
            <p:cNvSpPr/>
            <p:nvPr/>
          </p:nvSpPr>
          <p:spPr>
            <a:xfrm flipV="1">
              <a:off x="3314804" y="1554572"/>
              <a:ext cx="252000" cy="260398"/>
            </a:xfrm>
            <a:prstGeom prst="upArrow">
              <a:avLst>
                <a:gd name="adj1" fmla="val 50000"/>
                <a:gd name="adj2" fmla="val 715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 b="1" dirty="0"/>
            </a:p>
          </p:txBody>
        </p:sp>
        <p:sp>
          <p:nvSpPr>
            <p:cNvPr id="111" name="Стрелка: вверх 110">
              <a:extLst>
                <a:ext uri="{FF2B5EF4-FFF2-40B4-BE49-F238E27FC236}">
                  <a16:creationId xmlns:a16="http://schemas.microsoft.com/office/drawing/2014/main" id="{9BFBD74F-9B09-4B25-B306-3F14CC957C4C}"/>
                </a:ext>
              </a:extLst>
            </p:cNvPr>
            <p:cNvSpPr/>
            <p:nvPr/>
          </p:nvSpPr>
          <p:spPr>
            <a:xfrm flipV="1">
              <a:off x="6060445" y="2260033"/>
              <a:ext cx="246679" cy="311112"/>
            </a:xfrm>
            <a:prstGeom prst="upArrow">
              <a:avLst>
                <a:gd name="adj1" fmla="val 50000"/>
                <a:gd name="adj2" fmla="val 6636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 b="1" dirty="0"/>
            </a:p>
          </p:txBody>
        </p:sp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D441033-6162-4C0B-9468-DD5D1ACBDE3F}"/>
                </a:ext>
              </a:extLst>
            </p:cNvPr>
            <p:cNvSpPr/>
            <p:nvPr/>
          </p:nvSpPr>
          <p:spPr>
            <a:xfrm>
              <a:off x="1578912" y="2593795"/>
              <a:ext cx="7452000" cy="432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</a:rPr>
                <a:t>КОНТРОЛЬ МАКСИМАЛЬНО ДОПУСТИМОЙ НАГРУЗКИ НА ОСЬ И СПЕЦРЕЗАРЕШЕНИЙ</a:t>
              </a:r>
            </a:p>
          </p:txBody>
        </p:sp>
        <p:sp>
          <p:nvSpPr>
            <p:cNvPr id="113" name="Прямоугольник: скругленные углы 112">
              <a:extLst>
                <a:ext uri="{FF2B5EF4-FFF2-40B4-BE49-F238E27FC236}">
                  <a16:creationId xmlns:a16="http://schemas.microsoft.com/office/drawing/2014/main" id="{863F4EC0-B97F-4853-BDC5-BA639B5C5C27}"/>
                </a:ext>
              </a:extLst>
            </p:cNvPr>
            <p:cNvSpPr/>
            <p:nvPr/>
          </p:nvSpPr>
          <p:spPr>
            <a:xfrm>
              <a:off x="1577778" y="4010372"/>
              <a:ext cx="7450867" cy="36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ФОРМИРОВАНИЕ ОТПРАВОК И ПОСТУПЛЕНИЙ ПРОДУКЦИИ</a:t>
              </a: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F5E6A01F-45BE-4C9B-8F2B-A90F04A9495A}"/>
                </a:ext>
              </a:extLst>
            </p:cNvPr>
            <p:cNvSpPr/>
            <p:nvPr/>
          </p:nvSpPr>
          <p:spPr>
            <a:xfrm>
              <a:off x="1712112" y="4750579"/>
              <a:ext cx="2520000" cy="576000"/>
            </a:xfrm>
            <a:prstGeom prst="roundRect">
              <a:avLst/>
            </a:prstGeom>
            <a:solidFill>
              <a:srgbClr val="DBF0F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304961"/>
                  </a:solidFill>
                </a:rPr>
                <a:t>ПАСПОРТ КАЧЕСТВА</a:t>
              </a:r>
            </a:p>
          </p:txBody>
        </p:sp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672DD69E-A975-4ABD-9A26-65E493240A21}"/>
                </a:ext>
              </a:extLst>
            </p:cNvPr>
            <p:cNvSpPr/>
            <p:nvPr/>
          </p:nvSpPr>
          <p:spPr>
            <a:xfrm>
              <a:off x="4407163" y="4750579"/>
              <a:ext cx="2520000" cy="576000"/>
            </a:xfrm>
            <a:prstGeom prst="roundRect">
              <a:avLst/>
            </a:prstGeom>
            <a:solidFill>
              <a:srgbClr val="DBF0F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304961"/>
                  </a:solidFill>
                </a:rPr>
                <a:t>РАСЧЕТ ЦЕНЫ </a:t>
              </a:r>
              <a:br>
                <a:rPr lang="ru-RU" sz="1600" b="1" dirty="0">
                  <a:solidFill>
                    <a:srgbClr val="304961"/>
                  </a:solidFill>
                </a:rPr>
              </a:br>
              <a:r>
                <a:rPr lang="ru-RU" sz="1600" b="1" dirty="0">
                  <a:solidFill>
                    <a:srgbClr val="304961"/>
                  </a:solidFill>
                </a:rPr>
                <a:t>ПО КАЧЕСТВУ</a:t>
              </a:r>
            </a:p>
          </p:txBody>
        </p:sp>
        <p:sp>
          <p:nvSpPr>
            <p:cNvPr id="116" name="Прямоугольник: скругленные углы 115">
              <a:extLst>
                <a:ext uri="{FF2B5EF4-FFF2-40B4-BE49-F238E27FC236}">
                  <a16:creationId xmlns:a16="http://schemas.microsoft.com/office/drawing/2014/main" id="{6548A53C-6C43-41CE-8022-C4D2CE4BC82F}"/>
                </a:ext>
              </a:extLst>
            </p:cNvPr>
            <p:cNvSpPr/>
            <p:nvPr/>
          </p:nvSpPr>
          <p:spPr>
            <a:xfrm>
              <a:off x="1568625" y="4613971"/>
              <a:ext cx="5508000" cy="862556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7" name="Стрелка: вверх 116">
              <a:extLst>
                <a:ext uri="{FF2B5EF4-FFF2-40B4-BE49-F238E27FC236}">
                  <a16:creationId xmlns:a16="http://schemas.microsoft.com/office/drawing/2014/main" id="{40AA8C13-9D88-4FC7-9E14-DE6F70C5E27D}"/>
                </a:ext>
              </a:extLst>
            </p:cNvPr>
            <p:cNvSpPr/>
            <p:nvPr/>
          </p:nvSpPr>
          <p:spPr>
            <a:xfrm flipV="1">
              <a:off x="4232625" y="4367524"/>
              <a:ext cx="174538" cy="243969"/>
            </a:xfrm>
            <a:prstGeom prst="upArrow">
              <a:avLst>
                <a:gd name="adj1" fmla="val 50000"/>
                <a:gd name="adj2" fmla="val 8752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 b="1" dirty="0"/>
            </a:p>
          </p:txBody>
        </p:sp>
        <p:sp>
          <p:nvSpPr>
            <p:cNvPr id="118" name="Стрелка: вверх 117">
              <a:extLst>
                <a:ext uri="{FF2B5EF4-FFF2-40B4-BE49-F238E27FC236}">
                  <a16:creationId xmlns:a16="http://schemas.microsoft.com/office/drawing/2014/main" id="{6AC9CD44-4835-4FC6-BC0F-2BD4B2CC3733}"/>
                </a:ext>
              </a:extLst>
            </p:cNvPr>
            <p:cNvSpPr/>
            <p:nvPr/>
          </p:nvSpPr>
          <p:spPr>
            <a:xfrm flipV="1">
              <a:off x="2873737" y="5345279"/>
              <a:ext cx="180000" cy="288000"/>
            </a:xfrm>
            <a:prstGeom prst="upArrow">
              <a:avLst>
                <a:gd name="adj1" fmla="val 50000"/>
                <a:gd name="adj2" fmla="val 5459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 b="1" dirty="0"/>
            </a:p>
          </p:txBody>
        </p:sp>
        <p:sp>
          <p:nvSpPr>
            <p:cNvPr id="119" name="Стрелка: вверх 118">
              <a:extLst>
                <a:ext uri="{FF2B5EF4-FFF2-40B4-BE49-F238E27FC236}">
                  <a16:creationId xmlns:a16="http://schemas.microsoft.com/office/drawing/2014/main" id="{86D2A905-3E28-4992-9147-8C9EBDD7FBD5}"/>
                </a:ext>
              </a:extLst>
            </p:cNvPr>
            <p:cNvSpPr/>
            <p:nvPr/>
          </p:nvSpPr>
          <p:spPr>
            <a:xfrm flipV="1">
              <a:off x="5573119" y="5346690"/>
              <a:ext cx="180000" cy="288000"/>
            </a:xfrm>
            <a:prstGeom prst="upArrow">
              <a:avLst>
                <a:gd name="adj1" fmla="val 50000"/>
                <a:gd name="adj2" fmla="val 5459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 b="1" dirty="0"/>
            </a:p>
          </p:txBody>
        </p:sp>
        <p:sp>
          <p:nvSpPr>
            <p:cNvPr id="120" name="Стрелка: вверх 119">
              <a:extLst>
                <a:ext uri="{FF2B5EF4-FFF2-40B4-BE49-F238E27FC236}">
                  <a16:creationId xmlns:a16="http://schemas.microsoft.com/office/drawing/2014/main" id="{EC232E47-CC5A-47DF-8A37-0888F0089DA6}"/>
                </a:ext>
              </a:extLst>
            </p:cNvPr>
            <p:cNvSpPr/>
            <p:nvPr/>
          </p:nvSpPr>
          <p:spPr>
            <a:xfrm flipV="1">
              <a:off x="2458560" y="3695655"/>
              <a:ext cx="218339" cy="292018"/>
            </a:xfrm>
            <a:prstGeom prst="upArrow">
              <a:avLst>
                <a:gd name="adj1" fmla="val 50000"/>
                <a:gd name="adj2" fmla="val 6636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 b="1" dirty="0"/>
            </a:p>
          </p:txBody>
        </p:sp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F0DD138-15E9-48BD-A738-3D8E069232BB}"/>
                </a:ext>
              </a:extLst>
            </p:cNvPr>
            <p:cNvSpPr/>
            <p:nvPr/>
          </p:nvSpPr>
          <p:spPr>
            <a:xfrm>
              <a:off x="1565894" y="5649822"/>
              <a:ext cx="7462751" cy="360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</a:rPr>
                <a:t>ОТГРУЗКА И КОРРЕКТИРОВКА ОТГРУЗКИ И ПОСТУПЛЕНИЕ АВТОТРАНСПОРТОМ</a:t>
              </a:r>
            </a:p>
          </p:txBody>
        </p:sp>
        <p:sp>
          <p:nvSpPr>
            <p:cNvPr id="122" name="Стрелка: вверх 121">
              <a:extLst>
                <a:ext uri="{FF2B5EF4-FFF2-40B4-BE49-F238E27FC236}">
                  <a16:creationId xmlns:a16="http://schemas.microsoft.com/office/drawing/2014/main" id="{914320DE-24CC-4262-8231-B955E553788D}"/>
                </a:ext>
              </a:extLst>
            </p:cNvPr>
            <p:cNvSpPr/>
            <p:nvPr/>
          </p:nvSpPr>
          <p:spPr>
            <a:xfrm flipV="1">
              <a:off x="4273210" y="3688654"/>
              <a:ext cx="218339" cy="292018"/>
            </a:xfrm>
            <a:prstGeom prst="upArrow">
              <a:avLst>
                <a:gd name="adj1" fmla="val 50000"/>
                <a:gd name="adj2" fmla="val 6636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 b="1" dirty="0"/>
            </a:p>
          </p:txBody>
        </p:sp>
        <p:sp>
          <p:nvSpPr>
            <p:cNvPr id="123" name="Стрелка: вверх 122">
              <a:extLst>
                <a:ext uri="{FF2B5EF4-FFF2-40B4-BE49-F238E27FC236}">
                  <a16:creationId xmlns:a16="http://schemas.microsoft.com/office/drawing/2014/main" id="{7D64E765-EB44-4AB3-BB40-19FE66769135}"/>
                </a:ext>
              </a:extLst>
            </p:cNvPr>
            <p:cNvSpPr/>
            <p:nvPr/>
          </p:nvSpPr>
          <p:spPr>
            <a:xfrm flipV="1">
              <a:off x="5297269" y="6031154"/>
              <a:ext cx="174538" cy="243969"/>
            </a:xfrm>
            <a:prstGeom prst="upArrow">
              <a:avLst>
                <a:gd name="adj1" fmla="val 50000"/>
                <a:gd name="adj2" fmla="val 8752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600" b="1" dirty="0"/>
            </a:p>
          </p:txBody>
        </p:sp>
        <p:sp>
          <p:nvSpPr>
            <p:cNvPr id="124" name="Прямоугольник: скругленные углы 123">
              <a:extLst>
                <a:ext uri="{FF2B5EF4-FFF2-40B4-BE49-F238E27FC236}">
                  <a16:creationId xmlns:a16="http://schemas.microsoft.com/office/drawing/2014/main" id="{060B3745-5C17-46C4-BE97-2DCB713CCC66}"/>
                </a:ext>
              </a:extLst>
            </p:cNvPr>
            <p:cNvSpPr/>
            <p:nvPr/>
          </p:nvSpPr>
          <p:spPr>
            <a:xfrm>
              <a:off x="857909" y="2908746"/>
              <a:ext cx="351968" cy="1169903"/>
            </a:xfrm>
            <a:prstGeom prst="roundRect">
              <a:avLst/>
            </a:prstGeom>
            <a:solidFill>
              <a:srgbClr val="3A5D8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ВЕСОВЫЕ</a:t>
              </a:r>
            </a:p>
          </p:txBody>
        </p:sp>
        <p:sp>
          <p:nvSpPr>
            <p:cNvPr id="125" name="Стрелка: вверх-вниз 124">
              <a:extLst>
                <a:ext uri="{FF2B5EF4-FFF2-40B4-BE49-F238E27FC236}">
                  <a16:creationId xmlns:a16="http://schemas.microsoft.com/office/drawing/2014/main" id="{EF1A53A4-BBD3-4507-B258-28ED4F2BB006}"/>
                </a:ext>
              </a:extLst>
            </p:cNvPr>
            <p:cNvSpPr/>
            <p:nvPr/>
          </p:nvSpPr>
          <p:spPr>
            <a:xfrm rot="5400000">
              <a:off x="1288728" y="3305520"/>
              <a:ext cx="180000" cy="360000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86121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769161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Управление оборудованием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92B0269-B887-4B1B-BE37-9333319C4BF6}"/>
              </a:ext>
            </a:extLst>
          </p:cNvPr>
          <p:cNvSpPr/>
          <p:nvPr/>
        </p:nvSpPr>
        <p:spPr>
          <a:xfrm>
            <a:off x="1388661" y="3937615"/>
            <a:ext cx="1692000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ПЕЧАТЬ ПУТЕВЫХ ЛИСТОВ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A91BC59-884D-4336-A21A-CB46E1DE791B}"/>
              </a:ext>
            </a:extLst>
          </p:cNvPr>
          <p:cNvSpPr/>
          <p:nvPr/>
        </p:nvSpPr>
        <p:spPr>
          <a:xfrm>
            <a:off x="3167243" y="3937615"/>
            <a:ext cx="1692000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УЧЕТ ВРЕМЕНИ РАБОТЫ И ПРОСТОЕВ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6980A16-1FB4-45C4-8871-BB6CCEE27B94}"/>
              </a:ext>
            </a:extLst>
          </p:cNvPr>
          <p:cNvSpPr/>
          <p:nvPr/>
        </p:nvSpPr>
        <p:spPr>
          <a:xfrm>
            <a:off x="4938291" y="3937615"/>
            <a:ext cx="1799475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УЧЕТ ВЫПОЛНЕННЫХ РАБОТ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FEE7F90-9FA5-4969-BDCC-9BF5365F580B}"/>
              </a:ext>
            </a:extLst>
          </p:cNvPr>
          <p:cNvSpPr/>
          <p:nvPr/>
        </p:nvSpPr>
        <p:spPr>
          <a:xfrm>
            <a:off x="6816813" y="3937615"/>
            <a:ext cx="1584527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УЧЕТ ПОКАЗАНИЙ СЧЕТЧИКОВ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И НАРАБОТКИ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714C175-082D-4D34-A1FA-B4E8E415BF6D}"/>
              </a:ext>
            </a:extLst>
          </p:cNvPr>
          <p:cNvSpPr/>
          <p:nvPr/>
        </p:nvSpPr>
        <p:spPr>
          <a:xfrm>
            <a:off x="1388661" y="3333409"/>
            <a:ext cx="7012680" cy="468562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СОСТАВ ОБОРУДОВАНИЯ, ВЫВОДИМОГО  НА СМЕНУ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B812D4C-79E3-48E9-9C3E-A3E2A269557D}"/>
              </a:ext>
            </a:extLst>
          </p:cNvPr>
          <p:cNvSpPr/>
          <p:nvPr/>
        </p:nvSpPr>
        <p:spPr>
          <a:xfrm>
            <a:off x="1388661" y="2730070"/>
            <a:ext cx="7012680" cy="468562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РЕГЛАМЕНТИРОВАННЫЕ ПРОСТОИ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3CCDA01-80F7-47EA-B58A-B1E016CF0257}"/>
              </a:ext>
            </a:extLst>
          </p:cNvPr>
          <p:cNvSpPr/>
          <p:nvPr/>
        </p:nvSpPr>
        <p:spPr>
          <a:xfrm>
            <a:off x="1305546" y="2614671"/>
            <a:ext cx="7200000" cy="3146138"/>
          </a:xfrm>
          <a:prstGeom prst="roundRect">
            <a:avLst>
              <a:gd name="adj" fmla="val 5136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6CE173D-5579-4B74-BAED-2C29592CBE9B}"/>
              </a:ext>
            </a:extLst>
          </p:cNvPr>
          <p:cNvSpPr/>
          <p:nvPr/>
        </p:nvSpPr>
        <p:spPr>
          <a:xfrm>
            <a:off x="1304766" y="1185856"/>
            <a:ext cx="3328645" cy="468562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ПЛАНИРОВАНИЕ ДОСТУПНОСТИ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D7BD752-291C-4661-BBEC-DFF7DC578955}"/>
              </a:ext>
            </a:extLst>
          </p:cNvPr>
          <p:cNvSpPr/>
          <p:nvPr/>
        </p:nvSpPr>
        <p:spPr>
          <a:xfrm>
            <a:off x="5176120" y="1185856"/>
            <a:ext cx="3328646" cy="468562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ЗАЯВКИ НА ТРАНСПОРТ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F3ABD75-1790-4B69-8F73-5C134512B9FA}"/>
              </a:ext>
            </a:extLst>
          </p:cNvPr>
          <p:cNvSpPr/>
          <p:nvPr/>
        </p:nvSpPr>
        <p:spPr>
          <a:xfrm>
            <a:off x="1305546" y="6055034"/>
            <a:ext cx="7200000" cy="468562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srgbClr val="304961"/>
                </a:solidFill>
              </a:rPr>
              <a:t>ОТРАЖЕНИЕ В УПРАВЛЕНЕСКОМ УЧЕТЕ </a:t>
            </a:r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7473EAA7-4EF3-4A2B-B86F-C4042A95D730}"/>
              </a:ext>
            </a:extLst>
          </p:cNvPr>
          <p:cNvSpPr/>
          <p:nvPr/>
        </p:nvSpPr>
        <p:spPr>
          <a:xfrm flipV="1">
            <a:off x="2879088" y="1664973"/>
            <a:ext cx="213930" cy="228203"/>
          </a:xfrm>
          <a:prstGeom prst="upArrow">
            <a:avLst>
              <a:gd name="adj1" fmla="val 50000"/>
              <a:gd name="adj2" fmla="val 658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16" name="Стрелка: вверх 15">
            <a:extLst>
              <a:ext uri="{FF2B5EF4-FFF2-40B4-BE49-F238E27FC236}">
                <a16:creationId xmlns:a16="http://schemas.microsoft.com/office/drawing/2014/main" id="{0BD6D9F5-36ED-4B43-8FC9-3B1CBB32F035}"/>
              </a:ext>
            </a:extLst>
          </p:cNvPr>
          <p:cNvSpPr/>
          <p:nvPr/>
        </p:nvSpPr>
        <p:spPr>
          <a:xfrm flipV="1">
            <a:off x="4775538" y="5766359"/>
            <a:ext cx="221090" cy="271161"/>
          </a:xfrm>
          <a:prstGeom prst="upArrow">
            <a:avLst>
              <a:gd name="adj1" fmla="val 50000"/>
              <a:gd name="adj2" fmla="val 826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id="{3B9FB64D-2832-4E86-B3D2-01662299FCFA}"/>
              </a:ext>
            </a:extLst>
          </p:cNvPr>
          <p:cNvSpPr/>
          <p:nvPr/>
        </p:nvSpPr>
        <p:spPr>
          <a:xfrm>
            <a:off x="4648128" y="1330137"/>
            <a:ext cx="504000" cy="180000"/>
          </a:xfrm>
          <a:prstGeom prst="leftRightArrow">
            <a:avLst>
              <a:gd name="adj1" fmla="val 50000"/>
              <a:gd name="adj2" fmla="val 81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FCA01A8-AFB5-414F-B91A-DEDCA1325104}"/>
              </a:ext>
            </a:extLst>
          </p:cNvPr>
          <p:cNvSpPr/>
          <p:nvPr/>
        </p:nvSpPr>
        <p:spPr>
          <a:xfrm>
            <a:off x="4938292" y="5125355"/>
            <a:ext cx="3462734" cy="468562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УЧЕТ РАБОТЫ ХОЗТРАНСПОРТА И СПЕЦТЕХНИКИ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CD7AE73-1748-40F6-A362-2E2428434560}"/>
              </a:ext>
            </a:extLst>
          </p:cNvPr>
          <p:cNvSpPr/>
          <p:nvPr/>
        </p:nvSpPr>
        <p:spPr>
          <a:xfrm>
            <a:off x="1305546" y="1928347"/>
            <a:ext cx="7200000" cy="468562"/>
          </a:xfrm>
          <a:prstGeom prst="roundRect">
            <a:avLst/>
          </a:prstGeom>
          <a:solidFill>
            <a:srgbClr val="DBF0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304961"/>
                </a:solidFill>
              </a:rPr>
              <a:t>НАРЯДЫ НА РАБОТУ ГОРНОГО ОБОРУДОВАНИЯ, ХОЗТРАНСПОРТА И СПЕЦТЕХНИКИ </a:t>
            </a:r>
          </a:p>
        </p:txBody>
      </p:sp>
      <p:sp>
        <p:nvSpPr>
          <p:cNvPr id="20" name="Стрелка: вверх 19">
            <a:extLst>
              <a:ext uri="{FF2B5EF4-FFF2-40B4-BE49-F238E27FC236}">
                <a16:creationId xmlns:a16="http://schemas.microsoft.com/office/drawing/2014/main" id="{C4CD2BA2-C1C7-4588-B5C2-99C31EBC27EC}"/>
              </a:ext>
            </a:extLst>
          </p:cNvPr>
          <p:cNvSpPr/>
          <p:nvPr/>
        </p:nvSpPr>
        <p:spPr>
          <a:xfrm flipV="1">
            <a:off x="4791271" y="2405273"/>
            <a:ext cx="217714" cy="216000"/>
          </a:xfrm>
          <a:prstGeom prst="upArrow">
            <a:avLst>
              <a:gd name="adj1" fmla="val 50000"/>
              <a:gd name="adj2" fmla="val 676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21" name="Стрелка: вверх 20">
            <a:extLst>
              <a:ext uri="{FF2B5EF4-FFF2-40B4-BE49-F238E27FC236}">
                <a16:creationId xmlns:a16="http://schemas.microsoft.com/office/drawing/2014/main" id="{8D8B4E26-CE00-48D0-9A8C-7859586531FB}"/>
              </a:ext>
            </a:extLst>
          </p:cNvPr>
          <p:cNvSpPr/>
          <p:nvPr/>
        </p:nvSpPr>
        <p:spPr>
          <a:xfrm flipV="1">
            <a:off x="6737767" y="1664973"/>
            <a:ext cx="213930" cy="228203"/>
          </a:xfrm>
          <a:prstGeom prst="upArrow">
            <a:avLst>
              <a:gd name="adj1" fmla="val 50000"/>
              <a:gd name="adj2" fmla="val 658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D43DAB5-BB48-441A-84BF-A1795882F5C3}"/>
              </a:ext>
            </a:extLst>
          </p:cNvPr>
          <p:cNvSpPr/>
          <p:nvPr/>
        </p:nvSpPr>
        <p:spPr>
          <a:xfrm>
            <a:off x="1421212" y="5125355"/>
            <a:ext cx="3462734" cy="468562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НОРМИРОВАНИЕ И УЧЕТ ШИН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CB68CD-2235-4D12-BC3F-14EB9A10A66B}"/>
              </a:ext>
            </a:extLst>
          </p:cNvPr>
          <p:cNvSpPr/>
          <p:nvPr/>
        </p:nvSpPr>
        <p:spPr>
          <a:xfrm>
            <a:off x="130971" y="4120427"/>
            <a:ext cx="781050" cy="71437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АСД</a:t>
            </a:r>
          </a:p>
        </p:txBody>
      </p:sp>
      <p:sp>
        <p:nvSpPr>
          <p:cNvPr id="24" name="Стрелка: вверх-вниз 23">
            <a:extLst>
              <a:ext uri="{FF2B5EF4-FFF2-40B4-BE49-F238E27FC236}">
                <a16:creationId xmlns:a16="http://schemas.microsoft.com/office/drawing/2014/main" id="{B210FCFC-086F-417B-B2A2-3BC0C61854D2}"/>
              </a:ext>
            </a:extLst>
          </p:cNvPr>
          <p:cNvSpPr/>
          <p:nvPr/>
        </p:nvSpPr>
        <p:spPr>
          <a:xfrm rot="5400000">
            <a:off x="1022554" y="4297614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Номер слайда 2">
            <a:extLst>
              <a:ext uri="{FF2B5EF4-FFF2-40B4-BE49-F238E27FC236}">
                <a16:creationId xmlns:a16="http://schemas.microsoft.com/office/drawing/2014/main" id="{DF551E15-AFCB-4A47-80F2-9A909C4AF7A2}"/>
              </a:ext>
            </a:extLst>
          </p:cNvPr>
          <p:cNvSpPr txBox="1">
            <a:spLocks/>
          </p:cNvSpPr>
          <p:nvPr/>
        </p:nvSpPr>
        <p:spPr>
          <a:xfrm>
            <a:off x="9783904" y="6356350"/>
            <a:ext cx="222399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70A23B-64CD-4924-9B44-D7B9484B0353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224DAF5-D752-415F-BB51-FB836CAB041C}"/>
              </a:ext>
            </a:extLst>
          </p:cNvPr>
          <p:cNvGrpSpPr/>
          <p:nvPr/>
        </p:nvGrpSpPr>
        <p:grpSpPr>
          <a:xfrm>
            <a:off x="8583813" y="1100938"/>
            <a:ext cx="3479208" cy="5673353"/>
            <a:chOff x="8045938" y="1117022"/>
            <a:chExt cx="3821434" cy="5441457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2759E785-4B7D-41E1-952E-E89C60D82AE5}"/>
                </a:ext>
              </a:extLst>
            </p:cNvPr>
            <p:cNvGrpSpPr/>
            <p:nvPr/>
          </p:nvGrpSpPr>
          <p:grpSpPr>
            <a:xfrm>
              <a:off x="8140408" y="1117022"/>
              <a:ext cx="3726964" cy="5363328"/>
              <a:chOff x="8140408" y="1117022"/>
              <a:chExt cx="3726964" cy="5363328"/>
            </a:xfrm>
          </p:grpSpPr>
          <p:sp>
            <p:nvSpPr>
              <p:cNvPr id="29" name="Скругленный прямоугольник 25">
                <a:extLst>
                  <a:ext uri="{FF2B5EF4-FFF2-40B4-BE49-F238E27FC236}">
                    <a16:creationId xmlns:a16="http://schemas.microsoft.com/office/drawing/2014/main" id="{30725A8E-4C8F-4B76-BD12-A27E01AE57E0}"/>
                  </a:ext>
                </a:extLst>
              </p:cNvPr>
              <p:cNvSpPr/>
              <p:nvPr/>
            </p:nvSpPr>
            <p:spPr>
              <a:xfrm>
                <a:off x="8140408" y="1117022"/>
                <a:ext cx="3726963" cy="585696"/>
              </a:xfrm>
              <a:prstGeom prst="round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B64FE2B6-C14D-4555-A855-60B7DA7F1A93}"/>
                  </a:ext>
                </a:extLst>
              </p:cNvPr>
              <p:cNvSpPr/>
              <p:nvPr/>
            </p:nvSpPr>
            <p:spPr>
              <a:xfrm>
                <a:off x="8140409" y="1565092"/>
                <a:ext cx="3726963" cy="49152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3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B4F6E9D-86DD-41DD-818C-A516FE5236A0}"/>
                  </a:ext>
                </a:extLst>
              </p:cNvPr>
              <p:cNvSpPr txBox="1"/>
              <p:nvPr/>
            </p:nvSpPr>
            <p:spPr>
              <a:xfrm>
                <a:off x="8264956" y="1142610"/>
                <a:ext cx="3504847" cy="354236"/>
              </a:xfrm>
              <a:prstGeom prst="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ПРОЦЕССЫ</a:t>
                </a:r>
              </a:p>
            </p:txBody>
          </p:sp>
        </p:grp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AAFAAB84-E9AD-48C8-B1D2-A8BB8E4ADA3E}"/>
                </a:ext>
              </a:extLst>
            </p:cNvPr>
            <p:cNvSpPr/>
            <p:nvPr/>
          </p:nvSpPr>
          <p:spPr>
            <a:xfrm>
              <a:off x="8045938" y="1682819"/>
              <a:ext cx="3726963" cy="48756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6195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Планирование доступности оборудования и ППР</a:t>
              </a:r>
            </a:p>
            <a:p>
              <a:pPr marL="36195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Заявки, планирование и учет работы хозтранспорта и спецтехники</a:t>
              </a:r>
            </a:p>
            <a:p>
              <a:pPr marL="36195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и учет путевых листов</a:t>
              </a:r>
            </a:p>
            <a:p>
              <a:pPr marL="36195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Учет времени работы и простоев</a:t>
              </a:r>
            </a:p>
            <a:p>
              <a:pPr marL="36195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Учет показаний счетчиков, наработки оборудования, его узлов и агрегатов</a:t>
              </a:r>
            </a:p>
            <a:p>
              <a:pPr marL="36195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Учет и анализ ходимости шин</a:t>
              </a:r>
            </a:p>
            <a:p>
              <a:pPr marL="36195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потребности в ТМЦ и услугах на обслуживание оборудования, ППР, шинах</a:t>
              </a:r>
            </a:p>
            <a:p>
              <a:pPr marL="36195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План-фактный анализ доступности, технической готовности и использования оборудования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25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769161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Учет и нормирование ГСМ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4348329-4A4F-48BF-9115-C9AA08891A05}"/>
              </a:ext>
            </a:extLst>
          </p:cNvPr>
          <p:cNvCxnSpPr>
            <a:cxnSpLocks/>
          </p:cNvCxnSpPr>
          <p:nvPr/>
        </p:nvCxnSpPr>
        <p:spPr>
          <a:xfrm>
            <a:off x="4648200" y="1399687"/>
            <a:ext cx="0" cy="379911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68B5C4A8-E430-45CD-BDCD-C6E7ED6BF118}"/>
              </a:ext>
            </a:extLst>
          </p:cNvPr>
          <p:cNvSpPr/>
          <p:nvPr/>
        </p:nvSpPr>
        <p:spPr>
          <a:xfrm>
            <a:off x="5995195" y="2089612"/>
            <a:ext cx="936000" cy="3906996"/>
          </a:xfrm>
          <a:prstGeom prst="downArrow">
            <a:avLst>
              <a:gd name="adj1" fmla="val 50000"/>
              <a:gd name="adj2" fmla="val 78091"/>
            </a:avLst>
          </a:prstGeom>
          <a:solidFill>
            <a:srgbClr val="DB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7F779E2D-3AC9-496C-9682-B1946E51E26A}"/>
              </a:ext>
            </a:extLst>
          </p:cNvPr>
          <p:cNvSpPr/>
          <p:nvPr/>
        </p:nvSpPr>
        <p:spPr>
          <a:xfrm>
            <a:off x="2315778" y="3298104"/>
            <a:ext cx="936000" cy="2698504"/>
          </a:xfrm>
          <a:prstGeom prst="downArrow">
            <a:avLst>
              <a:gd name="adj1" fmla="val 50000"/>
              <a:gd name="adj2" fmla="val 75742"/>
            </a:avLst>
          </a:prstGeom>
          <a:solidFill>
            <a:srgbClr val="DB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61DC19-C93F-4C60-90B3-753099B5557E}"/>
              </a:ext>
            </a:extLst>
          </p:cNvPr>
          <p:cNvSpPr/>
          <p:nvPr/>
        </p:nvSpPr>
        <p:spPr>
          <a:xfrm>
            <a:off x="1158099" y="1621611"/>
            <a:ext cx="3276000" cy="1676493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ПАРАМЕТРИЗИРОВАННОЕ НОРМИРОВАНИЕ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РАСХОДА ГСМ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A7C4B62-8B1B-401E-AA0F-A81087B0351D}"/>
              </a:ext>
            </a:extLst>
          </p:cNvPr>
          <p:cNvSpPr/>
          <p:nvPr/>
        </p:nvSpPr>
        <p:spPr>
          <a:xfrm>
            <a:off x="4842391" y="1621612"/>
            <a:ext cx="3276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ПОСТУПЛЕНИЕ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C9270C0-1128-4D91-8C9B-E0876F75DA4D}"/>
              </a:ext>
            </a:extLst>
          </p:cNvPr>
          <p:cNvSpPr/>
          <p:nvPr/>
        </p:nvSpPr>
        <p:spPr>
          <a:xfrm>
            <a:off x="4842396" y="2220320"/>
            <a:ext cx="3276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ПЕРЕМЕЩЕНИЕ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5C1155E-39B1-4E9E-9564-5E0F4FE43A4B}"/>
              </a:ext>
            </a:extLst>
          </p:cNvPr>
          <p:cNvSpPr/>
          <p:nvPr/>
        </p:nvSpPr>
        <p:spPr>
          <a:xfrm>
            <a:off x="1159800" y="3414513"/>
            <a:ext cx="6946886" cy="468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ЗАПРАВКА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0C4B5BB-0486-431E-AB4F-0CC7C637EBD0}"/>
              </a:ext>
            </a:extLst>
          </p:cNvPr>
          <p:cNvSpPr/>
          <p:nvPr/>
        </p:nvSpPr>
        <p:spPr>
          <a:xfrm>
            <a:off x="4842600" y="4012172"/>
            <a:ext cx="3276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ЗАМЕРЫ ОСТАТКОВ В РЕЗЕРВУАРАХ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85B80F7-F019-48C6-A0A5-BF14ACD5FD22}"/>
              </a:ext>
            </a:extLst>
          </p:cNvPr>
          <p:cNvSpPr/>
          <p:nvPr/>
        </p:nvSpPr>
        <p:spPr>
          <a:xfrm>
            <a:off x="1159800" y="4012172"/>
            <a:ext cx="3276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УЧЕТ РАСХОДА ТОПЛИВА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C36645A-0969-4899-83F4-5541B3BC8A50}"/>
              </a:ext>
            </a:extLst>
          </p:cNvPr>
          <p:cNvSpPr/>
          <p:nvPr/>
        </p:nvSpPr>
        <p:spPr>
          <a:xfrm>
            <a:off x="1158100" y="5347629"/>
            <a:ext cx="6961439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АНАЛИЗ И ФОРМИРОВАНИЕ ПОТРЕБНОСТИ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184A022-0B88-45FD-876E-CEEF0C6C28BE}"/>
              </a:ext>
            </a:extLst>
          </p:cNvPr>
          <p:cNvSpPr/>
          <p:nvPr/>
        </p:nvSpPr>
        <p:spPr>
          <a:xfrm>
            <a:off x="1159800" y="5948011"/>
            <a:ext cx="6961439" cy="468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srgbClr val="304961"/>
                </a:solidFill>
              </a:rPr>
              <a:t>ОТРАЖЕНИЕ В УПРАВЛЕНЕСКОМ УЧЕТЕ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67A0F87-AA86-4626-BFA8-A80FCA1F64B9}"/>
              </a:ext>
            </a:extLst>
          </p:cNvPr>
          <p:cNvSpPr/>
          <p:nvPr/>
        </p:nvSpPr>
        <p:spPr>
          <a:xfrm>
            <a:off x="1363106" y="1152466"/>
            <a:ext cx="2795456" cy="5236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ОБОРУДОВАНИЕ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4069138-749D-4DE6-AF12-3462AE782142}"/>
              </a:ext>
            </a:extLst>
          </p:cNvPr>
          <p:cNvSpPr/>
          <p:nvPr/>
        </p:nvSpPr>
        <p:spPr>
          <a:xfrm>
            <a:off x="5060116" y="1146545"/>
            <a:ext cx="2795456" cy="5236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СКЛАДЫ И ЗАПРАВЩИКИ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8122A2-1C97-4B91-B358-FFFBAA82BCCE}"/>
              </a:ext>
            </a:extLst>
          </p:cNvPr>
          <p:cNvSpPr/>
          <p:nvPr/>
        </p:nvSpPr>
        <p:spPr>
          <a:xfrm>
            <a:off x="4842600" y="2819897"/>
            <a:ext cx="3276000" cy="468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СПИСАНИЕ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25E3477-6E2F-4D42-A7CA-ED3DDB6A3BD2}"/>
              </a:ext>
            </a:extLst>
          </p:cNvPr>
          <p:cNvSpPr/>
          <p:nvPr/>
        </p:nvSpPr>
        <p:spPr>
          <a:xfrm>
            <a:off x="4843539" y="4609134"/>
            <a:ext cx="3276000" cy="59828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КОРРЕКТИРОВКА ОСТАТКОВ ГСМ НА СКЛАДАХ И ЗАПРАВЩИКАХ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3D88293-290D-4C2D-A1BA-F405BE5EB1E9}"/>
              </a:ext>
            </a:extLst>
          </p:cNvPr>
          <p:cNvSpPr/>
          <p:nvPr/>
        </p:nvSpPr>
        <p:spPr>
          <a:xfrm>
            <a:off x="1158099" y="4609134"/>
            <a:ext cx="3276000" cy="59828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КОРРЕКТИРОВКА ОСТАТКОВ И СЛИВЫ ТОПЛИВА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A816FF0-737F-44B8-83C6-126E587D5F07}"/>
              </a:ext>
            </a:extLst>
          </p:cNvPr>
          <p:cNvSpPr/>
          <p:nvPr/>
        </p:nvSpPr>
        <p:spPr>
          <a:xfrm>
            <a:off x="142874" y="3894759"/>
            <a:ext cx="610049" cy="71437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АСД</a:t>
            </a:r>
          </a:p>
        </p:txBody>
      </p:sp>
      <p:sp>
        <p:nvSpPr>
          <p:cNvPr id="21" name="Стрелка: вверх-вниз 20">
            <a:extLst>
              <a:ext uri="{FF2B5EF4-FFF2-40B4-BE49-F238E27FC236}">
                <a16:creationId xmlns:a16="http://schemas.microsoft.com/office/drawing/2014/main" id="{3E3F8688-49A6-497D-A6DA-F8235F203C2B}"/>
              </a:ext>
            </a:extLst>
          </p:cNvPr>
          <p:cNvSpPr/>
          <p:nvPr/>
        </p:nvSpPr>
        <p:spPr>
          <a:xfrm rot="5400000">
            <a:off x="863457" y="4071946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3336752-652A-4AD5-BF97-B754ACB3B4F6}"/>
              </a:ext>
            </a:extLst>
          </p:cNvPr>
          <p:cNvSpPr/>
          <p:nvPr/>
        </p:nvSpPr>
        <p:spPr>
          <a:xfrm>
            <a:off x="8433545" y="1621611"/>
            <a:ext cx="545183" cy="285856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АСУ АЗС</a:t>
            </a:r>
          </a:p>
        </p:txBody>
      </p:sp>
      <p:sp>
        <p:nvSpPr>
          <p:cNvPr id="23" name="Стрелка: вверх-вниз 22">
            <a:extLst>
              <a:ext uri="{FF2B5EF4-FFF2-40B4-BE49-F238E27FC236}">
                <a16:creationId xmlns:a16="http://schemas.microsoft.com/office/drawing/2014/main" id="{32DF80F9-3EB3-4AAA-8CA8-D7D4FCB76B6B}"/>
              </a:ext>
            </a:extLst>
          </p:cNvPr>
          <p:cNvSpPr/>
          <p:nvPr/>
        </p:nvSpPr>
        <p:spPr>
          <a:xfrm rot="5400000">
            <a:off x="8178403" y="1719790"/>
            <a:ext cx="180000" cy="27164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Стрелка: вверх-вниз 23">
            <a:extLst>
              <a:ext uri="{FF2B5EF4-FFF2-40B4-BE49-F238E27FC236}">
                <a16:creationId xmlns:a16="http://schemas.microsoft.com/office/drawing/2014/main" id="{2F2342FD-F22F-44AD-864C-A5DA0D096810}"/>
              </a:ext>
            </a:extLst>
          </p:cNvPr>
          <p:cNvSpPr/>
          <p:nvPr/>
        </p:nvSpPr>
        <p:spPr>
          <a:xfrm rot="5400000">
            <a:off x="8178403" y="2318498"/>
            <a:ext cx="180000" cy="27164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Стрелка: вверх-вниз 24">
            <a:extLst>
              <a:ext uri="{FF2B5EF4-FFF2-40B4-BE49-F238E27FC236}">
                <a16:creationId xmlns:a16="http://schemas.microsoft.com/office/drawing/2014/main" id="{739DDA6A-E308-4E3C-943B-EED72AC8413C}"/>
              </a:ext>
            </a:extLst>
          </p:cNvPr>
          <p:cNvSpPr/>
          <p:nvPr/>
        </p:nvSpPr>
        <p:spPr>
          <a:xfrm rot="5400000">
            <a:off x="8178403" y="2917206"/>
            <a:ext cx="180000" cy="27164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Стрелка: вверх-вниз 25">
            <a:extLst>
              <a:ext uri="{FF2B5EF4-FFF2-40B4-BE49-F238E27FC236}">
                <a16:creationId xmlns:a16="http://schemas.microsoft.com/office/drawing/2014/main" id="{E2706F3A-04EF-4EA0-8B9B-AA0C76A7AED1}"/>
              </a:ext>
            </a:extLst>
          </p:cNvPr>
          <p:cNvSpPr/>
          <p:nvPr/>
        </p:nvSpPr>
        <p:spPr>
          <a:xfrm rot="5400000">
            <a:off x="8178403" y="4087859"/>
            <a:ext cx="180000" cy="271644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43B8D13E-42BA-4C06-8397-B8CEA8203882}"/>
              </a:ext>
            </a:extLst>
          </p:cNvPr>
          <p:cNvSpPr txBox="1">
            <a:spLocks/>
          </p:cNvSpPr>
          <p:nvPr/>
        </p:nvSpPr>
        <p:spPr>
          <a:xfrm>
            <a:off x="10080956" y="6356350"/>
            <a:ext cx="192694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70A23B-64CD-4924-9B44-D7B9484B0353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5A7EED2-1DF3-4C4E-92E2-97F9B2E5AF8E}"/>
              </a:ext>
            </a:extLst>
          </p:cNvPr>
          <p:cNvGrpSpPr/>
          <p:nvPr/>
        </p:nvGrpSpPr>
        <p:grpSpPr>
          <a:xfrm>
            <a:off x="9048519" y="1100938"/>
            <a:ext cx="3014501" cy="5591894"/>
            <a:chOff x="8045938" y="1117022"/>
            <a:chExt cx="3821434" cy="5363328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A1D32BB3-D59B-4744-A021-6F2D8E3AFB55}"/>
                </a:ext>
              </a:extLst>
            </p:cNvPr>
            <p:cNvGrpSpPr/>
            <p:nvPr/>
          </p:nvGrpSpPr>
          <p:grpSpPr>
            <a:xfrm>
              <a:off x="8140408" y="1117022"/>
              <a:ext cx="3726964" cy="5363328"/>
              <a:chOff x="8140408" y="1117022"/>
              <a:chExt cx="3726964" cy="5363328"/>
            </a:xfrm>
          </p:grpSpPr>
          <p:sp>
            <p:nvSpPr>
              <p:cNvPr id="31" name="Скругленный прямоугольник 25">
                <a:extLst>
                  <a:ext uri="{FF2B5EF4-FFF2-40B4-BE49-F238E27FC236}">
                    <a16:creationId xmlns:a16="http://schemas.microsoft.com/office/drawing/2014/main" id="{AC8AC2CD-F5EC-47AB-834E-CCBCB13A6F4D}"/>
                  </a:ext>
                </a:extLst>
              </p:cNvPr>
              <p:cNvSpPr/>
              <p:nvPr/>
            </p:nvSpPr>
            <p:spPr>
              <a:xfrm>
                <a:off x="8140408" y="1117022"/>
                <a:ext cx="3726963" cy="585696"/>
              </a:xfrm>
              <a:prstGeom prst="round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2CB4B4C3-3535-4E26-87F2-9BFF7792C05E}"/>
                  </a:ext>
                </a:extLst>
              </p:cNvPr>
              <p:cNvSpPr/>
              <p:nvPr/>
            </p:nvSpPr>
            <p:spPr>
              <a:xfrm>
                <a:off x="8140409" y="1565092"/>
                <a:ext cx="3726963" cy="49152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3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F468BC-26EC-436F-816C-8673F40781FA}"/>
                  </a:ext>
                </a:extLst>
              </p:cNvPr>
              <p:cNvSpPr txBox="1"/>
              <p:nvPr/>
            </p:nvSpPr>
            <p:spPr>
              <a:xfrm>
                <a:off x="8264956" y="1142610"/>
                <a:ext cx="3504847" cy="354236"/>
              </a:xfrm>
              <a:prstGeom prst="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ПРОЦЕССЫ</a:t>
                </a:r>
              </a:p>
            </p:txBody>
          </p:sp>
        </p:grp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296F47BB-8127-4CEA-9A29-62713B3DA25E}"/>
                </a:ext>
              </a:extLst>
            </p:cNvPr>
            <p:cNvSpPr/>
            <p:nvPr/>
          </p:nvSpPr>
          <p:spPr>
            <a:xfrm>
              <a:off x="8045938" y="1682819"/>
              <a:ext cx="3726962" cy="462966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6670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Учет топлива и ГСМ на складах и заправщиках от поступления до заправки и списания</a:t>
              </a:r>
            </a:p>
            <a:p>
              <a:pPr marL="26670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Инвентаризация топлива в резервуарах</a:t>
              </a:r>
            </a:p>
            <a:p>
              <a:pPr marL="26670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Параметризированное нормирование расхода топлива</a:t>
              </a:r>
            </a:p>
            <a:p>
              <a:pPr marL="26670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План-фактный анализ расхода топлива по оборудованию</a:t>
              </a:r>
            </a:p>
            <a:p>
              <a:pPr marL="26670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потребности в топливе и ГСМ на основании производственных планов и статистики потребления</a:t>
              </a:r>
            </a:p>
            <a:p>
              <a:pPr marL="26670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Отражение расхода топлива и ГСМ в управленческом и бухгалтерском учете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71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769161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Управление сотрудниками </a:t>
            </a:r>
            <a:br>
              <a:rPr lang="ru-RU" dirty="0"/>
            </a:br>
            <a:r>
              <a:rPr lang="ru-RU" dirty="0"/>
              <a:t>и расчет заработной платы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B97570A9-A9C4-410B-8629-A645B1363AD3}"/>
              </a:ext>
            </a:extLst>
          </p:cNvPr>
          <p:cNvSpPr/>
          <p:nvPr/>
        </p:nvSpPr>
        <p:spPr>
          <a:xfrm>
            <a:off x="3355462" y="1806287"/>
            <a:ext cx="2455817" cy="4214737"/>
          </a:xfrm>
          <a:prstGeom prst="downArrow">
            <a:avLst>
              <a:gd name="adj1" fmla="val 50000"/>
              <a:gd name="adj2" fmla="val 38074"/>
            </a:avLst>
          </a:prstGeom>
          <a:solidFill>
            <a:srgbClr val="DB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EFE5104-53D7-49DB-90DC-E4B5C6A58258}"/>
              </a:ext>
            </a:extLst>
          </p:cNvPr>
          <p:cNvSpPr/>
          <p:nvPr/>
        </p:nvSpPr>
        <p:spPr>
          <a:xfrm>
            <a:off x="1703799" y="1266287"/>
            <a:ext cx="5760000" cy="54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04961"/>
                </a:solidFill>
              </a:rPr>
              <a:t>КАДРОВЫЙ УЧЕТ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7889CB1-4E17-41DA-8DEE-ED2EF15363B8}"/>
              </a:ext>
            </a:extLst>
          </p:cNvPr>
          <p:cNvSpPr/>
          <p:nvPr/>
        </p:nvSpPr>
        <p:spPr>
          <a:xfrm>
            <a:off x="1703799" y="4436111"/>
            <a:ext cx="576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ФОРМИРОВАНИЕ ТАБЕЛЯ РАБОЧЕГО ВРЕМЕНИ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DAEEB5E-6A6B-40B2-8FD7-F313BD022834}"/>
              </a:ext>
            </a:extLst>
          </p:cNvPr>
          <p:cNvSpPr/>
          <p:nvPr/>
        </p:nvSpPr>
        <p:spPr>
          <a:xfrm>
            <a:off x="1703799" y="2058743"/>
            <a:ext cx="576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ДОПУСКИ СОТРУДНИКОВ К ОБОРУДОВАНИЮ И СТАЖИРОВКИ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F977876-4770-4635-A99B-269A0C148D98}"/>
              </a:ext>
            </a:extLst>
          </p:cNvPr>
          <p:cNvSpPr/>
          <p:nvPr/>
        </p:nvSpPr>
        <p:spPr>
          <a:xfrm>
            <a:off x="1703799" y="2851199"/>
            <a:ext cx="576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РАССТАНОВКА СОТРУДНИКОВ ПО ОБОРУДОВАНИЮ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B1219EF-6795-46E9-B3E5-5071B071EA9C}"/>
              </a:ext>
            </a:extLst>
          </p:cNvPr>
          <p:cNvSpPr/>
          <p:nvPr/>
        </p:nvSpPr>
        <p:spPr>
          <a:xfrm>
            <a:off x="1703799" y="3643655"/>
            <a:ext cx="576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ОПЕРАТИВНОЕ ТАБЕЛИРОВАНИЕ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УЧЕТ РАБОЧЕГО ВРЕМЕНИ СОТРУДНИКОВ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DC5888F-4E18-4BED-9ACC-08F09EE822DA}"/>
              </a:ext>
            </a:extLst>
          </p:cNvPr>
          <p:cNvSpPr/>
          <p:nvPr/>
        </p:nvSpPr>
        <p:spPr>
          <a:xfrm>
            <a:off x="1702800" y="6021024"/>
            <a:ext cx="5760000" cy="54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04961"/>
                </a:solidFill>
              </a:rPr>
              <a:t>РАСЧЕТ ЗАРАБОТНОЙ ПЛАТЫ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15E3BFE-DE7F-48A2-92DA-83FD9CA6DD15}"/>
              </a:ext>
            </a:extLst>
          </p:cNvPr>
          <p:cNvSpPr/>
          <p:nvPr/>
        </p:nvSpPr>
        <p:spPr>
          <a:xfrm>
            <a:off x="1702800" y="5228567"/>
            <a:ext cx="5760000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РАСЧЕТ ВЫРАБОТКИ И ПРЕМИЙ</a:t>
            </a:r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09CBE796-7A99-43DC-8CAE-07DE8FCEE68E}"/>
              </a:ext>
            </a:extLst>
          </p:cNvPr>
          <p:cNvSpPr txBox="1">
            <a:spLocks/>
          </p:cNvSpPr>
          <p:nvPr/>
        </p:nvSpPr>
        <p:spPr>
          <a:xfrm>
            <a:off x="9783904" y="6356350"/>
            <a:ext cx="222399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70A23B-64CD-4924-9B44-D7B9484B0353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5AAEAA-A1BA-41C0-AD9E-A1C6C10E09C6}"/>
              </a:ext>
            </a:extLst>
          </p:cNvPr>
          <p:cNvGrpSpPr/>
          <p:nvPr/>
        </p:nvGrpSpPr>
        <p:grpSpPr>
          <a:xfrm>
            <a:off x="8583813" y="1100938"/>
            <a:ext cx="3479208" cy="5591894"/>
            <a:chOff x="8045938" y="1117022"/>
            <a:chExt cx="3821434" cy="5363328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2767D14A-89E1-4AD3-ACFD-8622DCB7EF6F}"/>
                </a:ext>
              </a:extLst>
            </p:cNvPr>
            <p:cNvGrpSpPr/>
            <p:nvPr/>
          </p:nvGrpSpPr>
          <p:grpSpPr>
            <a:xfrm>
              <a:off x="8140408" y="1117022"/>
              <a:ext cx="3726964" cy="5363328"/>
              <a:chOff x="8140408" y="1117022"/>
              <a:chExt cx="3726964" cy="5363328"/>
            </a:xfrm>
          </p:grpSpPr>
          <p:sp>
            <p:nvSpPr>
              <p:cNvPr id="16" name="Скругленный прямоугольник 25">
                <a:extLst>
                  <a:ext uri="{FF2B5EF4-FFF2-40B4-BE49-F238E27FC236}">
                    <a16:creationId xmlns:a16="http://schemas.microsoft.com/office/drawing/2014/main" id="{511BE582-65A5-4AB4-81C7-0759ECBF379C}"/>
                  </a:ext>
                </a:extLst>
              </p:cNvPr>
              <p:cNvSpPr/>
              <p:nvPr/>
            </p:nvSpPr>
            <p:spPr>
              <a:xfrm>
                <a:off x="8140408" y="1117022"/>
                <a:ext cx="3726963" cy="585696"/>
              </a:xfrm>
              <a:prstGeom prst="round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4E215D25-5B2E-42F6-9D48-3EEDEFDDE5D9}"/>
                  </a:ext>
                </a:extLst>
              </p:cNvPr>
              <p:cNvSpPr/>
              <p:nvPr/>
            </p:nvSpPr>
            <p:spPr>
              <a:xfrm>
                <a:off x="8140409" y="1565092"/>
                <a:ext cx="3726963" cy="49152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3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EB5C84-6414-49E8-A721-94B34A97B0C5}"/>
                  </a:ext>
                </a:extLst>
              </p:cNvPr>
              <p:cNvSpPr txBox="1"/>
              <p:nvPr/>
            </p:nvSpPr>
            <p:spPr>
              <a:xfrm>
                <a:off x="8264956" y="1142610"/>
                <a:ext cx="3504847" cy="354236"/>
              </a:xfrm>
              <a:prstGeom prst="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ПРОЦЕССЫ</a:t>
                </a:r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692211C-FC50-40DD-AFFC-8BE14B2E2C48}"/>
                </a:ext>
              </a:extLst>
            </p:cNvPr>
            <p:cNvSpPr/>
            <p:nvPr/>
          </p:nvSpPr>
          <p:spPr>
            <a:xfrm>
              <a:off x="8045938" y="1682819"/>
              <a:ext cx="3726963" cy="35964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609600" lvl="1" indent="-342900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Загрузка данных по кадровому состоянию сотрудников из учетной системы</a:t>
              </a:r>
            </a:p>
            <a:p>
              <a:pPr marL="609600" lvl="1" indent="-342900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Расстановка сотрудников по оборудованию</a:t>
              </a:r>
            </a:p>
            <a:p>
              <a:pPr marL="609600" lvl="1" indent="-342900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Учет работы сотрудников на оборудовании</a:t>
              </a:r>
            </a:p>
            <a:p>
              <a:pPr marL="609600" lvl="1" indent="-342900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табеля рабочего времени</a:t>
              </a:r>
            </a:p>
            <a:p>
              <a:pPr marL="609600" lvl="1" indent="-342900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Расчет выработки и расценок работ бригад и сотрудников</a:t>
              </a:r>
            </a:p>
            <a:p>
              <a:pPr marL="609600" lvl="1" indent="-342900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данных для сдельной и премиальной заработной платы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73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A37680AD-FC7C-45DE-8B32-8EE2BD93EBF7}"/>
              </a:ext>
            </a:extLst>
          </p:cNvPr>
          <p:cNvSpPr/>
          <p:nvPr/>
        </p:nvSpPr>
        <p:spPr>
          <a:xfrm>
            <a:off x="7505701" y="0"/>
            <a:ext cx="4682482" cy="6858000"/>
          </a:xfrm>
          <a:prstGeom prst="rect">
            <a:avLst/>
          </a:prstGeom>
          <a:solidFill>
            <a:srgbClr val="3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5C76A8E2-E9FE-4BF0-BD3A-7011520A8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40" y="5470112"/>
            <a:ext cx="2925608" cy="722273"/>
          </a:xfrm>
          <a:prstGeom prst="rect">
            <a:avLst/>
          </a:prstGeom>
        </p:spPr>
      </p:pic>
      <p:grpSp>
        <p:nvGrpSpPr>
          <p:cNvPr id="116" name="Google Shape;2568;p50">
            <a:extLst>
              <a:ext uri="{FF2B5EF4-FFF2-40B4-BE49-F238E27FC236}">
                <a16:creationId xmlns:a16="http://schemas.microsoft.com/office/drawing/2014/main" id="{3F79BB57-D042-4FAB-B59E-28DC1554A04C}"/>
              </a:ext>
            </a:extLst>
          </p:cNvPr>
          <p:cNvGrpSpPr/>
          <p:nvPr/>
        </p:nvGrpSpPr>
        <p:grpSpPr>
          <a:xfrm>
            <a:off x="7985724" y="1811948"/>
            <a:ext cx="3985074" cy="2597433"/>
            <a:chOff x="2133731" y="1649046"/>
            <a:chExt cx="4876539" cy="3016882"/>
          </a:xfrm>
        </p:grpSpPr>
        <p:sp>
          <p:nvSpPr>
            <p:cNvPr id="119" name="Google Shape;2569;p50">
              <a:extLst>
                <a:ext uri="{FF2B5EF4-FFF2-40B4-BE49-F238E27FC236}">
                  <a16:creationId xmlns:a16="http://schemas.microsoft.com/office/drawing/2014/main" id="{19811672-5181-4AF4-9D1C-2863965FAB7E}"/>
                </a:ext>
              </a:extLst>
            </p:cNvPr>
            <p:cNvSpPr/>
            <p:nvPr/>
          </p:nvSpPr>
          <p:spPr>
            <a:xfrm>
              <a:off x="2321794" y="1649046"/>
              <a:ext cx="4501502" cy="2976706"/>
            </a:xfrm>
            <a:custGeom>
              <a:avLst/>
              <a:gdLst/>
              <a:ahLst/>
              <a:cxnLst/>
              <a:rect l="l" t="t" r="r" b="b"/>
              <a:pathLst>
                <a:path w="136244" h="90094" extrusionOk="0">
                  <a:moveTo>
                    <a:pt x="6324" y="0"/>
                  </a:moveTo>
                  <a:cubicBezTo>
                    <a:pt x="2838" y="0"/>
                    <a:pt x="0" y="2838"/>
                    <a:pt x="0" y="6324"/>
                  </a:cubicBezTo>
                  <a:lnTo>
                    <a:pt x="0" y="83770"/>
                  </a:lnTo>
                  <a:cubicBezTo>
                    <a:pt x="0" y="87256"/>
                    <a:pt x="2838" y="90094"/>
                    <a:pt x="6324" y="90094"/>
                  </a:cubicBezTo>
                  <a:lnTo>
                    <a:pt x="129903" y="90094"/>
                  </a:lnTo>
                  <a:cubicBezTo>
                    <a:pt x="133405" y="90094"/>
                    <a:pt x="136243" y="87256"/>
                    <a:pt x="136243" y="83770"/>
                  </a:cubicBezTo>
                  <a:lnTo>
                    <a:pt x="136243" y="6324"/>
                  </a:lnTo>
                  <a:cubicBezTo>
                    <a:pt x="136243" y="2838"/>
                    <a:pt x="133405" y="0"/>
                    <a:pt x="1299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4" name="Google Shape;2570;p50">
              <a:extLst>
                <a:ext uri="{FF2B5EF4-FFF2-40B4-BE49-F238E27FC236}">
                  <a16:creationId xmlns:a16="http://schemas.microsoft.com/office/drawing/2014/main" id="{CEF334D5-5856-4623-BE70-0F80C3A54C8F}"/>
                </a:ext>
              </a:extLst>
            </p:cNvPr>
            <p:cNvSpPr/>
            <p:nvPr/>
          </p:nvSpPr>
          <p:spPr>
            <a:xfrm>
              <a:off x="2133731" y="4405541"/>
              <a:ext cx="4876539" cy="260388"/>
            </a:xfrm>
            <a:custGeom>
              <a:avLst/>
              <a:gdLst/>
              <a:ahLst/>
              <a:cxnLst/>
              <a:rect l="l" t="t" r="r" b="b"/>
              <a:pathLst>
                <a:path w="147595" h="7881" extrusionOk="0">
                  <a:moveTo>
                    <a:pt x="1" y="0"/>
                  </a:moveTo>
                  <a:lnTo>
                    <a:pt x="1" y="146"/>
                  </a:lnTo>
                  <a:cubicBezTo>
                    <a:pt x="1" y="4427"/>
                    <a:pt x="3454" y="7881"/>
                    <a:pt x="7735" y="7881"/>
                  </a:cubicBezTo>
                  <a:lnTo>
                    <a:pt x="139859" y="7881"/>
                  </a:lnTo>
                  <a:cubicBezTo>
                    <a:pt x="144140" y="7881"/>
                    <a:pt x="147594" y="4427"/>
                    <a:pt x="147594" y="146"/>
                  </a:cubicBezTo>
                  <a:lnTo>
                    <a:pt x="1475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5" name="Google Shape;2571;p50">
              <a:extLst>
                <a:ext uri="{FF2B5EF4-FFF2-40B4-BE49-F238E27FC236}">
                  <a16:creationId xmlns:a16="http://schemas.microsoft.com/office/drawing/2014/main" id="{E3F81FA8-400E-4A57-A689-B44B7B41AB72}"/>
                </a:ext>
              </a:extLst>
            </p:cNvPr>
            <p:cNvSpPr/>
            <p:nvPr/>
          </p:nvSpPr>
          <p:spPr>
            <a:xfrm>
              <a:off x="4128917" y="4405541"/>
              <a:ext cx="968138" cy="96444"/>
            </a:xfrm>
            <a:custGeom>
              <a:avLst/>
              <a:gdLst/>
              <a:ahLst/>
              <a:cxnLst/>
              <a:rect l="l" t="t" r="r" b="b"/>
              <a:pathLst>
                <a:path w="29302" h="2919" extrusionOk="0">
                  <a:moveTo>
                    <a:pt x="0" y="0"/>
                  </a:moveTo>
                  <a:lnTo>
                    <a:pt x="1833" y="2919"/>
                  </a:lnTo>
                  <a:lnTo>
                    <a:pt x="27599" y="2919"/>
                  </a:lnTo>
                  <a:lnTo>
                    <a:pt x="29302" y="0"/>
                  </a:lnTo>
                  <a:close/>
                </a:path>
              </a:pathLst>
            </a:custGeom>
            <a:solidFill>
              <a:srgbClr val="304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6" name="Google Shape;2572;p50">
              <a:extLst>
                <a:ext uri="{FF2B5EF4-FFF2-40B4-BE49-F238E27FC236}">
                  <a16:creationId xmlns:a16="http://schemas.microsoft.com/office/drawing/2014/main" id="{640C7079-1EBE-4391-B8F4-C92F3A961E23}"/>
                </a:ext>
              </a:extLst>
            </p:cNvPr>
            <p:cNvSpPr/>
            <p:nvPr/>
          </p:nvSpPr>
          <p:spPr>
            <a:xfrm>
              <a:off x="2321794" y="4407688"/>
              <a:ext cx="4501502" cy="14472"/>
            </a:xfrm>
            <a:custGeom>
              <a:avLst/>
              <a:gdLst/>
              <a:ahLst/>
              <a:cxnLst/>
              <a:rect l="l" t="t" r="r" b="b"/>
              <a:pathLst>
                <a:path w="136244" h="438" extrusionOk="0">
                  <a:moveTo>
                    <a:pt x="0" y="0"/>
                  </a:moveTo>
                  <a:lnTo>
                    <a:pt x="0" y="438"/>
                  </a:lnTo>
                  <a:lnTo>
                    <a:pt x="136243" y="438"/>
                  </a:lnTo>
                  <a:lnTo>
                    <a:pt x="136243" y="0"/>
                  </a:lnTo>
                  <a:close/>
                </a:path>
              </a:pathLst>
            </a:custGeom>
            <a:solidFill>
              <a:srgbClr val="304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8A808B-0BE8-419C-9B18-DA3E0F199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2" t="1015" r="7662" b="274"/>
          <a:stretch/>
        </p:blipFill>
        <p:spPr>
          <a:xfrm>
            <a:off x="8297935" y="2012345"/>
            <a:ext cx="3373473" cy="2007091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39D4368C-C994-42FB-9659-614D37489C2E}"/>
              </a:ext>
            </a:extLst>
          </p:cNvPr>
          <p:cNvSpPr txBox="1"/>
          <p:nvPr/>
        </p:nvSpPr>
        <p:spPr>
          <a:xfrm>
            <a:off x="8155244" y="854535"/>
            <a:ext cx="34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1с-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mining.ru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07" name="Google Shape;3977;p60">
            <a:extLst>
              <a:ext uri="{FF2B5EF4-FFF2-40B4-BE49-F238E27FC236}">
                <a16:creationId xmlns:a16="http://schemas.microsoft.com/office/drawing/2014/main" id="{30E588E1-2514-42D8-AF2F-8854C9A27407}"/>
              </a:ext>
            </a:extLst>
          </p:cNvPr>
          <p:cNvGrpSpPr/>
          <p:nvPr/>
        </p:nvGrpSpPr>
        <p:grpSpPr>
          <a:xfrm>
            <a:off x="157390" y="406118"/>
            <a:ext cx="6892892" cy="6451882"/>
            <a:chOff x="6636943" y="2757805"/>
            <a:chExt cx="1807364" cy="1691727"/>
          </a:xfrm>
        </p:grpSpPr>
        <p:sp>
          <p:nvSpPr>
            <p:cNvPr id="208" name="Google Shape;3978;p60">
              <a:extLst>
                <a:ext uri="{FF2B5EF4-FFF2-40B4-BE49-F238E27FC236}">
                  <a16:creationId xmlns:a16="http://schemas.microsoft.com/office/drawing/2014/main" id="{085DE080-9E2F-4093-9C96-13CF49F9371B}"/>
                </a:ext>
              </a:extLst>
            </p:cNvPr>
            <p:cNvSpPr/>
            <p:nvPr/>
          </p:nvSpPr>
          <p:spPr>
            <a:xfrm>
              <a:off x="6653545" y="4336491"/>
              <a:ext cx="52498" cy="103906"/>
            </a:xfrm>
            <a:custGeom>
              <a:avLst/>
              <a:gdLst/>
              <a:ahLst/>
              <a:cxnLst/>
              <a:rect l="l" t="t" r="r" b="b"/>
              <a:pathLst>
                <a:path w="1638" h="3242" extrusionOk="0">
                  <a:moveTo>
                    <a:pt x="0" y="0"/>
                  </a:moveTo>
                  <a:lnTo>
                    <a:pt x="0" y="3242"/>
                  </a:lnTo>
                  <a:lnTo>
                    <a:pt x="752" y="3242"/>
                  </a:lnTo>
                  <a:cubicBezTo>
                    <a:pt x="702" y="2908"/>
                    <a:pt x="702" y="2557"/>
                    <a:pt x="752" y="2206"/>
                  </a:cubicBezTo>
                  <a:cubicBezTo>
                    <a:pt x="819" y="1822"/>
                    <a:pt x="1637" y="836"/>
                    <a:pt x="16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9" name="Google Shape;3979;p60">
              <a:extLst>
                <a:ext uri="{FF2B5EF4-FFF2-40B4-BE49-F238E27FC236}">
                  <a16:creationId xmlns:a16="http://schemas.microsoft.com/office/drawing/2014/main" id="{80E9D42E-6153-4AD1-97C5-D212BAEB1854}"/>
                </a:ext>
              </a:extLst>
            </p:cNvPr>
            <p:cNvSpPr/>
            <p:nvPr/>
          </p:nvSpPr>
          <p:spPr>
            <a:xfrm>
              <a:off x="6845781" y="4336491"/>
              <a:ext cx="51985" cy="103906"/>
            </a:xfrm>
            <a:custGeom>
              <a:avLst/>
              <a:gdLst/>
              <a:ahLst/>
              <a:cxnLst/>
              <a:rect l="l" t="t" r="r" b="b"/>
              <a:pathLst>
                <a:path w="1622" h="3242" extrusionOk="0">
                  <a:moveTo>
                    <a:pt x="0" y="0"/>
                  </a:moveTo>
                  <a:lnTo>
                    <a:pt x="0" y="3242"/>
                  </a:lnTo>
                  <a:lnTo>
                    <a:pt x="736" y="3242"/>
                  </a:lnTo>
                  <a:cubicBezTo>
                    <a:pt x="702" y="2908"/>
                    <a:pt x="702" y="2557"/>
                    <a:pt x="736" y="2206"/>
                  </a:cubicBezTo>
                  <a:cubicBezTo>
                    <a:pt x="819" y="1822"/>
                    <a:pt x="1621" y="836"/>
                    <a:pt x="1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0" name="Google Shape;3980;p60">
              <a:extLst>
                <a:ext uri="{FF2B5EF4-FFF2-40B4-BE49-F238E27FC236}">
                  <a16:creationId xmlns:a16="http://schemas.microsoft.com/office/drawing/2014/main" id="{1B9EF503-BC44-49BE-8A14-29ADAFD850BF}"/>
                </a:ext>
              </a:extLst>
            </p:cNvPr>
            <p:cNvSpPr/>
            <p:nvPr/>
          </p:nvSpPr>
          <p:spPr>
            <a:xfrm>
              <a:off x="6981256" y="4336491"/>
              <a:ext cx="52530" cy="103906"/>
            </a:xfrm>
            <a:custGeom>
              <a:avLst/>
              <a:gdLst/>
              <a:ahLst/>
              <a:cxnLst/>
              <a:rect l="l" t="t" r="r" b="b"/>
              <a:pathLst>
                <a:path w="1639" h="3242" extrusionOk="0">
                  <a:moveTo>
                    <a:pt x="17" y="0"/>
                  </a:moveTo>
                  <a:cubicBezTo>
                    <a:pt x="1" y="836"/>
                    <a:pt x="819" y="1822"/>
                    <a:pt x="886" y="2206"/>
                  </a:cubicBezTo>
                  <a:cubicBezTo>
                    <a:pt x="920" y="2557"/>
                    <a:pt x="920" y="2908"/>
                    <a:pt x="886" y="3242"/>
                  </a:cubicBezTo>
                  <a:lnTo>
                    <a:pt x="1638" y="3242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1" name="Google Shape;3981;p60">
              <a:extLst>
                <a:ext uri="{FF2B5EF4-FFF2-40B4-BE49-F238E27FC236}">
                  <a16:creationId xmlns:a16="http://schemas.microsoft.com/office/drawing/2014/main" id="{F53101F3-8BA4-436C-91B4-4569DB6ED38F}"/>
                </a:ext>
              </a:extLst>
            </p:cNvPr>
            <p:cNvSpPr/>
            <p:nvPr/>
          </p:nvSpPr>
          <p:spPr>
            <a:xfrm>
              <a:off x="7147820" y="4336491"/>
              <a:ext cx="52498" cy="103906"/>
            </a:xfrm>
            <a:custGeom>
              <a:avLst/>
              <a:gdLst/>
              <a:ahLst/>
              <a:cxnLst/>
              <a:rect l="l" t="t" r="r" b="b"/>
              <a:pathLst>
                <a:path w="1638" h="3242" extrusionOk="0">
                  <a:moveTo>
                    <a:pt x="17" y="0"/>
                  </a:moveTo>
                  <a:cubicBezTo>
                    <a:pt x="0" y="836"/>
                    <a:pt x="802" y="1822"/>
                    <a:pt x="886" y="2206"/>
                  </a:cubicBezTo>
                  <a:cubicBezTo>
                    <a:pt x="919" y="2557"/>
                    <a:pt x="919" y="2908"/>
                    <a:pt x="886" y="3242"/>
                  </a:cubicBezTo>
                  <a:lnTo>
                    <a:pt x="1637" y="3242"/>
                  </a:lnTo>
                  <a:lnTo>
                    <a:pt x="16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2" name="Google Shape;3982;p60">
              <a:extLst>
                <a:ext uri="{FF2B5EF4-FFF2-40B4-BE49-F238E27FC236}">
                  <a16:creationId xmlns:a16="http://schemas.microsoft.com/office/drawing/2014/main" id="{50235B0F-E8E7-4770-A0AE-94307FFCB260}"/>
                </a:ext>
              </a:extLst>
            </p:cNvPr>
            <p:cNvSpPr/>
            <p:nvPr/>
          </p:nvSpPr>
          <p:spPr>
            <a:xfrm>
              <a:off x="6636943" y="3822922"/>
              <a:ext cx="575682" cy="516806"/>
            </a:xfrm>
            <a:custGeom>
              <a:avLst/>
              <a:gdLst/>
              <a:ahLst/>
              <a:cxnLst/>
              <a:rect l="l" t="t" r="r" b="b"/>
              <a:pathLst>
                <a:path w="17962" h="16125" extrusionOk="0">
                  <a:moveTo>
                    <a:pt x="0" y="1"/>
                  </a:moveTo>
                  <a:lnTo>
                    <a:pt x="0" y="16125"/>
                  </a:lnTo>
                  <a:lnTo>
                    <a:pt x="17962" y="16125"/>
                  </a:lnTo>
                  <a:lnTo>
                    <a:pt x="1796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3" name="Google Shape;3983;p60">
              <a:extLst>
                <a:ext uri="{FF2B5EF4-FFF2-40B4-BE49-F238E27FC236}">
                  <a16:creationId xmlns:a16="http://schemas.microsoft.com/office/drawing/2014/main" id="{E47FB07B-E737-40B1-AEE7-F0AD62D744BB}"/>
                </a:ext>
              </a:extLst>
            </p:cNvPr>
            <p:cNvSpPr/>
            <p:nvPr/>
          </p:nvSpPr>
          <p:spPr>
            <a:xfrm>
              <a:off x="7057824" y="3822922"/>
              <a:ext cx="154801" cy="516806"/>
            </a:xfrm>
            <a:custGeom>
              <a:avLst/>
              <a:gdLst/>
              <a:ahLst/>
              <a:cxnLst/>
              <a:rect l="l" t="t" r="r" b="b"/>
              <a:pathLst>
                <a:path w="4830" h="16125" extrusionOk="0">
                  <a:moveTo>
                    <a:pt x="1" y="1"/>
                  </a:moveTo>
                  <a:lnTo>
                    <a:pt x="135" y="16125"/>
                  </a:lnTo>
                  <a:lnTo>
                    <a:pt x="4830" y="16125"/>
                  </a:lnTo>
                  <a:lnTo>
                    <a:pt x="48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4" name="Google Shape;3984;p60">
              <a:extLst>
                <a:ext uri="{FF2B5EF4-FFF2-40B4-BE49-F238E27FC236}">
                  <a16:creationId xmlns:a16="http://schemas.microsoft.com/office/drawing/2014/main" id="{17F632E1-83BA-4D26-ADD8-88FC982F4C0B}"/>
                </a:ext>
              </a:extLst>
            </p:cNvPr>
            <p:cNvSpPr/>
            <p:nvPr/>
          </p:nvSpPr>
          <p:spPr>
            <a:xfrm>
              <a:off x="6663160" y="3860966"/>
              <a:ext cx="369537" cy="131213"/>
            </a:xfrm>
            <a:custGeom>
              <a:avLst/>
              <a:gdLst/>
              <a:ahLst/>
              <a:cxnLst/>
              <a:rect l="l" t="t" r="r" b="b"/>
              <a:pathLst>
                <a:path w="11530" h="4094" extrusionOk="0">
                  <a:moveTo>
                    <a:pt x="1" y="0"/>
                  </a:moveTo>
                  <a:lnTo>
                    <a:pt x="1" y="4094"/>
                  </a:lnTo>
                  <a:lnTo>
                    <a:pt x="11530" y="4094"/>
                  </a:lnTo>
                  <a:lnTo>
                    <a:pt x="115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5" name="Google Shape;3985;p60">
              <a:extLst>
                <a:ext uri="{FF2B5EF4-FFF2-40B4-BE49-F238E27FC236}">
                  <a16:creationId xmlns:a16="http://schemas.microsoft.com/office/drawing/2014/main" id="{5CFD0CC6-2CAC-4FBB-9157-1EAA1FA50C47}"/>
                </a:ext>
              </a:extLst>
            </p:cNvPr>
            <p:cNvSpPr/>
            <p:nvPr/>
          </p:nvSpPr>
          <p:spPr>
            <a:xfrm>
              <a:off x="6663160" y="4018395"/>
              <a:ext cx="369537" cy="131758"/>
            </a:xfrm>
            <a:custGeom>
              <a:avLst/>
              <a:gdLst/>
              <a:ahLst/>
              <a:cxnLst/>
              <a:rect l="l" t="t" r="r" b="b"/>
              <a:pathLst>
                <a:path w="11530" h="4111" extrusionOk="0">
                  <a:moveTo>
                    <a:pt x="1" y="0"/>
                  </a:moveTo>
                  <a:lnTo>
                    <a:pt x="1" y="4111"/>
                  </a:lnTo>
                  <a:lnTo>
                    <a:pt x="11530" y="4111"/>
                  </a:lnTo>
                  <a:lnTo>
                    <a:pt x="115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6" name="Google Shape;3986;p60">
              <a:extLst>
                <a:ext uri="{FF2B5EF4-FFF2-40B4-BE49-F238E27FC236}">
                  <a16:creationId xmlns:a16="http://schemas.microsoft.com/office/drawing/2014/main" id="{658EC234-C267-41D6-B0D7-17646EADE2CF}"/>
                </a:ext>
              </a:extLst>
            </p:cNvPr>
            <p:cNvSpPr/>
            <p:nvPr/>
          </p:nvSpPr>
          <p:spPr>
            <a:xfrm>
              <a:off x="6663160" y="4176370"/>
              <a:ext cx="369537" cy="131758"/>
            </a:xfrm>
            <a:custGeom>
              <a:avLst/>
              <a:gdLst/>
              <a:ahLst/>
              <a:cxnLst/>
              <a:rect l="l" t="t" r="r" b="b"/>
              <a:pathLst>
                <a:path w="11530" h="4111" extrusionOk="0">
                  <a:moveTo>
                    <a:pt x="1" y="0"/>
                  </a:moveTo>
                  <a:lnTo>
                    <a:pt x="1" y="4111"/>
                  </a:lnTo>
                  <a:lnTo>
                    <a:pt x="11530" y="4111"/>
                  </a:lnTo>
                  <a:lnTo>
                    <a:pt x="115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7" name="Google Shape;3987;p60">
              <a:extLst>
                <a:ext uri="{FF2B5EF4-FFF2-40B4-BE49-F238E27FC236}">
                  <a16:creationId xmlns:a16="http://schemas.microsoft.com/office/drawing/2014/main" id="{8435BE9C-E95E-4FD9-85DA-F01AA9B94C42}"/>
                </a:ext>
              </a:extLst>
            </p:cNvPr>
            <p:cNvSpPr/>
            <p:nvPr/>
          </p:nvSpPr>
          <p:spPr>
            <a:xfrm>
              <a:off x="6788476" y="3674050"/>
              <a:ext cx="221209" cy="148392"/>
            </a:xfrm>
            <a:custGeom>
              <a:avLst/>
              <a:gdLst/>
              <a:ahLst/>
              <a:cxnLst/>
              <a:rect l="l" t="t" r="r" b="b"/>
              <a:pathLst>
                <a:path w="6902" h="4630" extrusionOk="0">
                  <a:moveTo>
                    <a:pt x="502" y="1"/>
                  </a:moveTo>
                  <a:lnTo>
                    <a:pt x="1" y="4629"/>
                  </a:lnTo>
                  <a:lnTo>
                    <a:pt x="6383" y="4629"/>
                  </a:lnTo>
                  <a:lnTo>
                    <a:pt x="69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8" name="Google Shape;3988;p60">
              <a:extLst>
                <a:ext uri="{FF2B5EF4-FFF2-40B4-BE49-F238E27FC236}">
                  <a16:creationId xmlns:a16="http://schemas.microsoft.com/office/drawing/2014/main" id="{C83D74D6-F971-4DAD-B2C4-705033D587FE}"/>
                </a:ext>
              </a:extLst>
            </p:cNvPr>
            <p:cNvSpPr/>
            <p:nvPr/>
          </p:nvSpPr>
          <p:spPr>
            <a:xfrm>
              <a:off x="6797578" y="3684787"/>
              <a:ext cx="199255" cy="129610"/>
            </a:xfrm>
            <a:custGeom>
              <a:avLst/>
              <a:gdLst/>
              <a:ahLst/>
              <a:cxnLst/>
              <a:rect l="l" t="t" r="r" b="b"/>
              <a:pathLst>
                <a:path w="6217" h="4044" extrusionOk="0">
                  <a:moveTo>
                    <a:pt x="485" y="0"/>
                  </a:moveTo>
                  <a:lnTo>
                    <a:pt x="1" y="4043"/>
                  </a:lnTo>
                  <a:lnTo>
                    <a:pt x="5748" y="4043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9" name="Google Shape;3989;p60">
              <a:extLst>
                <a:ext uri="{FF2B5EF4-FFF2-40B4-BE49-F238E27FC236}">
                  <a16:creationId xmlns:a16="http://schemas.microsoft.com/office/drawing/2014/main" id="{29B970E8-DFF8-46F0-9D96-88639199AF97}"/>
                </a:ext>
              </a:extLst>
            </p:cNvPr>
            <p:cNvSpPr/>
            <p:nvPr/>
          </p:nvSpPr>
          <p:spPr>
            <a:xfrm>
              <a:off x="6834531" y="3706741"/>
              <a:ext cx="122143" cy="85702"/>
            </a:xfrm>
            <a:custGeom>
              <a:avLst/>
              <a:gdLst/>
              <a:ahLst/>
              <a:cxnLst/>
              <a:rect l="l" t="t" r="r" b="b"/>
              <a:pathLst>
                <a:path w="3811" h="2674" extrusionOk="0">
                  <a:moveTo>
                    <a:pt x="301" y="0"/>
                  </a:moveTo>
                  <a:lnTo>
                    <a:pt x="1" y="2673"/>
                  </a:lnTo>
                  <a:lnTo>
                    <a:pt x="3626" y="2673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0" name="Google Shape;3990;p60">
              <a:extLst>
                <a:ext uri="{FF2B5EF4-FFF2-40B4-BE49-F238E27FC236}">
                  <a16:creationId xmlns:a16="http://schemas.microsoft.com/office/drawing/2014/main" id="{7FB239BF-38BE-4AAD-B460-DE3062A79CC6}"/>
                </a:ext>
              </a:extLst>
            </p:cNvPr>
            <p:cNvSpPr/>
            <p:nvPr/>
          </p:nvSpPr>
          <p:spPr>
            <a:xfrm>
              <a:off x="6993051" y="3737797"/>
              <a:ext cx="51953" cy="85157"/>
            </a:xfrm>
            <a:custGeom>
              <a:avLst/>
              <a:gdLst/>
              <a:ahLst/>
              <a:cxnLst/>
              <a:rect l="l" t="t" r="r" b="b"/>
              <a:pathLst>
                <a:path w="1621" h="2657" extrusionOk="0">
                  <a:moveTo>
                    <a:pt x="301" y="0"/>
                  </a:moveTo>
                  <a:lnTo>
                    <a:pt x="0" y="2640"/>
                  </a:lnTo>
                  <a:lnTo>
                    <a:pt x="1621" y="2657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1" name="Google Shape;3991;p60">
              <a:extLst>
                <a:ext uri="{FF2B5EF4-FFF2-40B4-BE49-F238E27FC236}">
                  <a16:creationId xmlns:a16="http://schemas.microsoft.com/office/drawing/2014/main" id="{D000023C-456E-4ADD-863B-33253BA7ADE5}"/>
                </a:ext>
              </a:extLst>
            </p:cNvPr>
            <p:cNvSpPr/>
            <p:nvPr/>
          </p:nvSpPr>
          <p:spPr>
            <a:xfrm>
              <a:off x="6829724" y="3919873"/>
              <a:ext cx="31601" cy="27082"/>
            </a:xfrm>
            <a:custGeom>
              <a:avLst/>
              <a:gdLst/>
              <a:ahLst/>
              <a:cxnLst/>
              <a:rect l="l" t="t" r="r" b="b"/>
              <a:pathLst>
                <a:path w="986" h="845" extrusionOk="0">
                  <a:moveTo>
                    <a:pt x="568" y="0"/>
                  </a:moveTo>
                  <a:cubicBezTo>
                    <a:pt x="184" y="0"/>
                    <a:pt x="0" y="451"/>
                    <a:pt x="267" y="719"/>
                  </a:cubicBezTo>
                  <a:cubicBezTo>
                    <a:pt x="355" y="806"/>
                    <a:pt x="461" y="845"/>
                    <a:pt x="565" y="845"/>
                  </a:cubicBezTo>
                  <a:cubicBezTo>
                    <a:pt x="781" y="845"/>
                    <a:pt x="986" y="677"/>
                    <a:pt x="986" y="418"/>
                  </a:cubicBezTo>
                  <a:cubicBezTo>
                    <a:pt x="986" y="184"/>
                    <a:pt x="802" y="0"/>
                    <a:pt x="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2" name="Google Shape;3992;p60">
              <a:extLst>
                <a:ext uri="{FF2B5EF4-FFF2-40B4-BE49-F238E27FC236}">
                  <a16:creationId xmlns:a16="http://schemas.microsoft.com/office/drawing/2014/main" id="{74027E17-D134-4B55-8983-380FC3DB5587}"/>
                </a:ext>
              </a:extLst>
            </p:cNvPr>
            <p:cNvSpPr/>
            <p:nvPr/>
          </p:nvSpPr>
          <p:spPr>
            <a:xfrm>
              <a:off x="6829724" y="4079450"/>
              <a:ext cx="31601" cy="26986"/>
            </a:xfrm>
            <a:custGeom>
              <a:avLst/>
              <a:gdLst/>
              <a:ahLst/>
              <a:cxnLst/>
              <a:rect l="l" t="t" r="r" b="b"/>
              <a:pathLst>
                <a:path w="986" h="842" extrusionOk="0">
                  <a:moveTo>
                    <a:pt x="568" y="0"/>
                  </a:moveTo>
                  <a:cubicBezTo>
                    <a:pt x="184" y="0"/>
                    <a:pt x="0" y="451"/>
                    <a:pt x="267" y="719"/>
                  </a:cubicBezTo>
                  <a:cubicBezTo>
                    <a:pt x="353" y="804"/>
                    <a:pt x="456" y="841"/>
                    <a:pt x="558" y="841"/>
                  </a:cubicBezTo>
                  <a:cubicBezTo>
                    <a:pt x="776" y="841"/>
                    <a:pt x="986" y="669"/>
                    <a:pt x="986" y="418"/>
                  </a:cubicBezTo>
                  <a:cubicBezTo>
                    <a:pt x="986" y="184"/>
                    <a:pt x="802" y="0"/>
                    <a:pt x="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3" name="Google Shape;3993;p60">
              <a:extLst>
                <a:ext uri="{FF2B5EF4-FFF2-40B4-BE49-F238E27FC236}">
                  <a16:creationId xmlns:a16="http://schemas.microsoft.com/office/drawing/2014/main" id="{7C86041E-0D46-4D74-ABD7-B1CF2C4790A6}"/>
                </a:ext>
              </a:extLst>
            </p:cNvPr>
            <p:cNvSpPr/>
            <p:nvPr/>
          </p:nvSpPr>
          <p:spPr>
            <a:xfrm>
              <a:off x="6829724" y="4238483"/>
              <a:ext cx="31601" cy="27114"/>
            </a:xfrm>
            <a:custGeom>
              <a:avLst/>
              <a:gdLst/>
              <a:ahLst/>
              <a:cxnLst/>
              <a:rect l="l" t="t" r="r" b="b"/>
              <a:pathLst>
                <a:path w="986" h="846" extrusionOk="0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06"/>
                    <a:pt x="461" y="845"/>
                    <a:pt x="565" y="845"/>
                  </a:cubicBezTo>
                  <a:cubicBezTo>
                    <a:pt x="781" y="845"/>
                    <a:pt x="986" y="677"/>
                    <a:pt x="986" y="418"/>
                  </a:cubicBezTo>
                  <a:cubicBezTo>
                    <a:pt x="986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4" name="Google Shape;3994;p60">
              <a:extLst>
                <a:ext uri="{FF2B5EF4-FFF2-40B4-BE49-F238E27FC236}">
                  <a16:creationId xmlns:a16="http://schemas.microsoft.com/office/drawing/2014/main" id="{BE511463-AFE2-4559-A72F-7C9282D0EEA3}"/>
                </a:ext>
              </a:extLst>
            </p:cNvPr>
            <p:cNvSpPr/>
            <p:nvPr/>
          </p:nvSpPr>
          <p:spPr>
            <a:xfrm>
              <a:off x="6705466" y="2979494"/>
              <a:ext cx="335820" cy="426297"/>
            </a:xfrm>
            <a:custGeom>
              <a:avLst/>
              <a:gdLst/>
              <a:ahLst/>
              <a:cxnLst/>
              <a:rect l="l" t="t" r="r" b="b"/>
              <a:pathLst>
                <a:path w="10478" h="13301" extrusionOk="0">
                  <a:moveTo>
                    <a:pt x="1" y="1"/>
                  </a:moveTo>
                  <a:lnTo>
                    <a:pt x="285" y="13267"/>
                  </a:lnTo>
                  <a:lnTo>
                    <a:pt x="10477" y="13301"/>
                  </a:lnTo>
                  <a:lnTo>
                    <a:pt x="10193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5" name="Google Shape;3995;p60">
              <a:extLst>
                <a:ext uri="{FF2B5EF4-FFF2-40B4-BE49-F238E27FC236}">
                  <a16:creationId xmlns:a16="http://schemas.microsoft.com/office/drawing/2014/main" id="{E928686F-2EC5-4D3B-B780-9BC0A73157E3}"/>
                </a:ext>
              </a:extLst>
            </p:cNvPr>
            <p:cNvSpPr/>
            <p:nvPr/>
          </p:nvSpPr>
          <p:spPr>
            <a:xfrm>
              <a:off x="6725273" y="2993981"/>
              <a:ext cx="294027" cy="389343"/>
            </a:xfrm>
            <a:custGeom>
              <a:avLst/>
              <a:gdLst/>
              <a:ahLst/>
              <a:cxnLst/>
              <a:rect l="l" t="t" r="r" b="b"/>
              <a:pathLst>
                <a:path w="9174" h="12148" extrusionOk="0">
                  <a:moveTo>
                    <a:pt x="1" y="0"/>
                  </a:moveTo>
                  <a:lnTo>
                    <a:pt x="252" y="12030"/>
                  </a:lnTo>
                  <a:lnTo>
                    <a:pt x="9174" y="12147"/>
                  </a:lnTo>
                  <a:lnTo>
                    <a:pt x="8907" y="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6" name="Google Shape;3996;p60">
              <a:extLst>
                <a:ext uri="{FF2B5EF4-FFF2-40B4-BE49-F238E27FC236}">
                  <a16:creationId xmlns:a16="http://schemas.microsoft.com/office/drawing/2014/main" id="{D285865F-4E15-4B1B-98CF-4E89ED803638}"/>
                </a:ext>
              </a:extLst>
            </p:cNvPr>
            <p:cNvSpPr/>
            <p:nvPr/>
          </p:nvSpPr>
          <p:spPr>
            <a:xfrm>
              <a:off x="6772419" y="3056094"/>
              <a:ext cx="195473" cy="269380"/>
            </a:xfrm>
            <a:custGeom>
              <a:avLst/>
              <a:gdLst/>
              <a:ahLst/>
              <a:cxnLst/>
              <a:rect l="l" t="t" r="r" b="b"/>
              <a:pathLst>
                <a:path w="6099" h="8405" extrusionOk="0">
                  <a:moveTo>
                    <a:pt x="0" y="0"/>
                  </a:moveTo>
                  <a:lnTo>
                    <a:pt x="184" y="8405"/>
                  </a:lnTo>
                  <a:lnTo>
                    <a:pt x="6099" y="8288"/>
                  </a:lnTo>
                  <a:lnTo>
                    <a:pt x="5915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7" name="Google Shape;3997;p60">
              <a:extLst>
                <a:ext uri="{FF2B5EF4-FFF2-40B4-BE49-F238E27FC236}">
                  <a16:creationId xmlns:a16="http://schemas.microsoft.com/office/drawing/2014/main" id="{7A8A2C74-005D-48E4-BA19-C96240CCF400}"/>
                </a:ext>
              </a:extLst>
            </p:cNvPr>
            <p:cNvSpPr/>
            <p:nvPr/>
          </p:nvSpPr>
          <p:spPr>
            <a:xfrm>
              <a:off x="6772419" y="3056094"/>
              <a:ext cx="192268" cy="269380"/>
            </a:xfrm>
            <a:custGeom>
              <a:avLst/>
              <a:gdLst/>
              <a:ahLst/>
              <a:cxnLst/>
              <a:rect l="l" t="t" r="r" b="b"/>
              <a:pathLst>
                <a:path w="5999" h="8405" extrusionOk="0">
                  <a:moveTo>
                    <a:pt x="0" y="0"/>
                  </a:moveTo>
                  <a:lnTo>
                    <a:pt x="184" y="8405"/>
                  </a:lnTo>
                  <a:lnTo>
                    <a:pt x="5999" y="3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8" name="Google Shape;3998;p60">
              <a:extLst>
                <a:ext uri="{FF2B5EF4-FFF2-40B4-BE49-F238E27FC236}">
                  <a16:creationId xmlns:a16="http://schemas.microsoft.com/office/drawing/2014/main" id="{911ADDE5-38F7-4420-AF53-21195434EF9E}"/>
                </a:ext>
              </a:extLst>
            </p:cNvPr>
            <p:cNvSpPr/>
            <p:nvPr/>
          </p:nvSpPr>
          <p:spPr>
            <a:xfrm>
              <a:off x="8150280" y="2757805"/>
              <a:ext cx="294027" cy="374344"/>
            </a:xfrm>
            <a:custGeom>
              <a:avLst/>
              <a:gdLst/>
              <a:ahLst/>
              <a:cxnLst/>
              <a:rect l="l" t="t" r="r" b="b"/>
              <a:pathLst>
                <a:path w="9174" h="11680" extrusionOk="0">
                  <a:moveTo>
                    <a:pt x="0" y="1"/>
                  </a:moveTo>
                  <a:lnTo>
                    <a:pt x="234" y="11646"/>
                  </a:lnTo>
                  <a:lnTo>
                    <a:pt x="9173" y="11680"/>
                  </a:lnTo>
                  <a:lnTo>
                    <a:pt x="9173" y="11680"/>
                  </a:lnTo>
                  <a:lnTo>
                    <a:pt x="8923" y="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9" name="Google Shape;3999;p60">
              <a:extLst>
                <a:ext uri="{FF2B5EF4-FFF2-40B4-BE49-F238E27FC236}">
                  <a16:creationId xmlns:a16="http://schemas.microsoft.com/office/drawing/2014/main" id="{7EEEEF7D-78DC-4FEF-83EC-B5F6B552E347}"/>
                </a:ext>
              </a:extLst>
            </p:cNvPr>
            <p:cNvSpPr/>
            <p:nvPr/>
          </p:nvSpPr>
          <p:spPr>
            <a:xfrm>
              <a:off x="8167427" y="2770657"/>
              <a:ext cx="257586" cy="341685"/>
            </a:xfrm>
            <a:custGeom>
              <a:avLst/>
              <a:gdLst/>
              <a:ahLst/>
              <a:cxnLst/>
              <a:rect l="l" t="t" r="r" b="b"/>
              <a:pathLst>
                <a:path w="8037" h="10661" extrusionOk="0">
                  <a:moveTo>
                    <a:pt x="0" y="1"/>
                  </a:moveTo>
                  <a:lnTo>
                    <a:pt x="217" y="10560"/>
                  </a:lnTo>
                  <a:lnTo>
                    <a:pt x="8037" y="10661"/>
                  </a:lnTo>
                  <a:lnTo>
                    <a:pt x="7820" y="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0" name="Google Shape;4000;p60">
              <a:extLst>
                <a:ext uri="{FF2B5EF4-FFF2-40B4-BE49-F238E27FC236}">
                  <a16:creationId xmlns:a16="http://schemas.microsoft.com/office/drawing/2014/main" id="{6991BC0F-4310-45E8-B810-9BD3EEB12A3B}"/>
                </a:ext>
              </a:extLst>
            </p:cNvPr>
            <p:cNvSpPr/>
            <p:nvPr/>
          </p:nvSpPr>
          <p:spPr>
            <a:xfrm>
              <a:off x="8208643" y="2825270"/>
              <a:ext cx="171403" cy="236753"/>
            </a:xfrm>
            <a:custGeom>
              <a:avLst/>
              <a:gdLst/>
              <a:ahLst/>
              <a:cxnLst/>
              <a:rect l="l" t="t" r="r" b="b"/>
              <a:pathLst>
                <a:path w="5348" h="7387" extrusionOk="0">
                  <a:moveTo>
                    <a:pt x="1" y="1"/>
                  </a:moveTo>
                  <a:lnTo>
                    <a:pt x="168" y="7386"/>
                  </a:lnTo>
                  <a:lnTo>
                    <a:pt x="5347" y="7269"/>
                  </a:lnTo>
                  <a:lnTo>
                    <a:pt x="5197" y="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1" name="Google Shape;4001;p60">
              <a:extLst>
                <a:ext uri="{FF2B5EF4-FFF2-40B4-BE49-F238E27FC236}">
                  <a16:creationId xmlns:a16="http://schemas.microsoft.com/office/drawing/2014/main" id="{F06EF107-DE01-473C-A41D-C9C3184B49F6}"/>
                </a:ext>
              </a:extLst>
            </p:cNvPr>
            <p:cNvSpPr/>
            <p:nvPr/>
          </p:nvSpPr>
          <p:spPr>
            <a:xfrm>
              <a:off x="8208643" y="2825270"/>
              <a:ext cx="168711" cy="236753"/>
            </a:xfrm>
            <a:custGeom>
              <a:avLst/>
              <a:gdLst/>
              <a:ahLst/>
              <a:cxnLst/>
              <a:rect l="l" t="t" r="r" b="b"/>
              <a:pathLst>
                <a:path w="5264" h="7387" extrusionOk="0">
                  <a:moveTo>
                    <a:pt x="1" y="1"/>
                  </a:moveTo>
                  <a:lnTo>
                    <a:pt x="168" y="7386"/>
                  </a:lnTo>
                  <a:lnTo>
                    <a:pt x="5264" y="34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2" name="Google Shape;4002;p60">
              <a:extLst>
                <a:ext uri="{FF2B5EF4-FFF2-40B4-BE49-F238E27FC236}">
                  <a16:creationId xmlns:a16="http://schemas.microsoft.com/office/drawing/2014/main" id="{4198DEB6-C242-4357-B487-908A29797E00}"/>
                </a:ext>
              </a:extLst>
            </p:cNvPr>
            <p:cNvSpPr/>
            <p:nvPr/>
          </p:nvSpPr>
          <p:spPr>
            <a:xfrm>
              <a:off x="8114416" y="4163518"/>
              <a:ext cx="72305" cy="166051"/>
            </a:xfrm>
            <a:custGeom>
              <a:avLst/>
              <a:gdLst/>
              <a:ahLst/>
              <a:cxnLst/>
              <a:rect l="l" t="t" r="r" b="b"/>
              <a:pathLst>
                <a:path w="2256" h="5181" extrusionOk="0">
                  <a:moveTo>
                    <a:pt x="33" y="0"/>
                  </a:moveTo>
                  <a:cubicBezTo>
                    <a:pt x="0" y="117"/>
                    <a:pt x="1337" y="5180"/>
                    <a:pt x="1337" y="5180"/>
                  </a:cubicBezTo>
                  <a:lnTo>
                    <a:pt x="2256" y="4996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3" name="Google Shape;4003;p60">
              <a:extLst>
                <a:ext uri="{FF2B5EF4-FFF2-40B4-BE49-F238E27FC236}">
                  <a16:creationId xmlns:a16="http://schemas.microsoft.com/office/drawing/2014/main" id="{51F35861-6759-4C96-A1D4-C41ADEF7524D}"/>
                </a:ext>
              </a:extLst>
            </p:cNvPr>
            <p:cNvSpPr/>
            <p:nvPr/>
          </p:nvSpPr>
          <p:spPr>
            <a:xfrm>
              <a:off x="8284153" y="4140474"/>
              <a:ext cx="89996" cy="189095"/>
            </a:xfrm>
            <a:custGeom>
              <a:avLst/>
              <a:gdLst/>
              <a:ahLst/>
              <a:cxnLst/>
              <a:rect l="l" t="t" r="r" b="b"/>
              <a:pathLst>
                <a:path w="2808" h="5900" extrusionOk="0">
                  <a:moveTo>
                    <a:pt x="1822" y="1"/>
                  </a:moveTo>
                  <a:lnTo>
                    <a:pt x="1" y="5899"/>
                  </a:lnTo>
                  <a:lnTo>
                    <a:pt x="1070" y="5899"/>
                  </a:lnTo>
                  <a:lnTo>
                    <a:pt x="2808" y="419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4" name="Google Shape;4004;p60">
              <a:extLst>
                <a:ext uri="{FF2B5EF4-FFF2-40B4-BE49-F238E27FC236}">
                  <a16:creationId xmlns:a16="http://schemas.microsoft.com/office/drawing/2014/main" id="{FFD4CE99-C628-44A2-87A7-1A55CC152216}"/>
                </a:ext>
              </a:extLst>
            </p:cNvPr>
            <p:cNvSpPr/>
            <p:nvPr/>
          </p:nvSpPr>
          <p:spPr>
            <a:xfrm>
              <a:off x="8329151" y="4111052"/>
              <a:ext cx="99099" cy="218517"/>
            </a:xfrm>
            <a:custGeom>
              <a:avLst/>
              <a:gdLst/>
              <a:ahLst/>
              <a:cxnLst/>
              <a:rect l="l" t="t" r="r" b="b"/>
              <a:pathLst>
                <a:path w="3092" h="6818" extrusionOk="0">
                  <a:moveTo>
                    <a:pt x="2089" y="0"/>
                  </a:moveTo>
                  <a:lnTo>
                    <a:pt x="0" y="6817"/>
                  </a:lnTo>
                  <a:lnTo>
                    <a:pt x="1069" y="6817"/>
                  </a:lnTo>
                  <a:lnTo>
                    <a:pt x="3091" y="434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5" name="Google Shape;4005;p60">
              <a:extLst>
                <a:ext uri="{FF2B5EF4-FFF2-40B4-BE49-F238E27FC236}">
                  <a16:creationId xmlns:a16="http://schemas.microsoft.com/office/drawing/2014/main" id="{ADF93F31-817E-4808-9687-95970A6F4685}"/>
                </a:ext>
              </a:extLst>
            </p:cNvPr>
            <p:cNvSpPr/>
            <p:nvPr/>
          </p:nvSpPr>
          <p:spPr>
            <a:xfrm>
              <a:off x="8136370" y="4316140"/>
              <a:ext cx="237779" cy="118361"/>
            </a:xfrm>
            <a:custGeom>
              <a:avLst/>
              <a:gdLst/>
              <a:ahLst/>
              <a:cxnLst/>
              <a:rect l="l" t="t" r="r" b="b"/>
              <a:pathLst>
                <a:path w="7419" h="3693" extrusionOk="0">
                  <a:moveTo>
                    <a:pt x="0" y="0"/>
                  </a:moveTo>
                  <a:lnTo>
                    <a:pt x="1069" y="3693"/>
                  </a:lnTo>
                  <a:lnTo>
                    <a:pt x="6433" y="3693"/>
                  </a:lnTo>
                  <a:lnTo>
                    <a:pt x="7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6" name="Google Shape;4006;p60">
              <a:extLst>
                <a:ext uri="{FF2B5EF4-FFF2-40B4-BE49-F238E27FC236}">
                  <a16:creationId xmlns:a16="http://schemas.microsoft.com/office/drawing/2014/main" id="{115E6CFE-3B10-4F0D-9C18-02E3378474D6}"/>
                </a:ext>
              </a:extLst>
            </p:cNvPr>
            <p:cNvSpPr/>
            <p:nvPr/>
          </p:nvSpPr>
          <p:spPr>
            <a:xfrm>
              <a:off x="8139575" y="4071951"/>
              <a:ext cx="85702" cy="244221"/>
            </a:xfrm>
            <a:custGeom>
              <a:avLst/>
              <a:gdLst/>
              <a:ahLst/>
              <a:cxnLst/>
              <a:rect l="l" t="t" r="r" b="b"/>
              <a:pathLst>
                <a:path w="2674" h="7620" extrusionOk="0">
                  <a:moveTo>
                    <a:pt x="0" y="0"/>
                  </a:moveTo>
                  <a:lnTo>
                    <a:pt x="17" y="50"/>
                  </a:lnTo>
                  <a:lnTo>
                    <a:pt x="1253" y="5431"/>
                  </a:lnTo>
                  <a:cubicBezTo>
                    <a:pt x="1404" y="6099"/>
                    <a:pt x="1538" y="6650"/>
                    <a:pt x="1621" y="7035"/>
                  </a:cubicBezTo>
                  <a:cubicBezTo>
                    <a:pt x="1671" y="7218"/>
                    <a:pt x="1705" y="7369"/>
                    <a:pt x="1721" y="7469"/>
                  </a:cubicBezTo>
                  <a:cubicBezTo>
                    <a:pt x="1738" y="7519"/>
                    <a:pt x="1755" y="7553"/>
                    <a:pt x="1755" y="7586"/>
                  </a:cubicBezTo>
                  <a:cubicBezTo>
                    <a:pt x="1755" y="7603"/>
                    <a:pt x="1771" y="7619"/>
                    <a:pt x="1771" y="7619"/>
                  </a:cubicBezTo>
                  <a:cubicBezTo>
                    <a:pt x="1771" y="7603"/>
                    <a:pt x="1771" y="7603"/>
                    <a:pt x="1771" y="7586"/>
                  </a:cubicBezTo>
                  <a:cubicBezTo>
                    <a:pt x="1755" y="7553"/>
                    <a:pt x="1755" y="7519"/>
                    <a:pt x="1738" y="7469"/>
                  </a:cubicBezTo>
                  <a:lnTo>
                    <a:pt x="1654" y="7035"/>
                  </a:lnTo>
                  <a:cubicBezTo>
                    <a:pt x="1554" y="6650"/>
                    <a:pt x="1437" y="6099"/>
                    <a:pt x="1287" y="5414"/>
                  </a:cubicBezTo>
                  <a:cubicBezTo>
                    <a:pt x="988" y="4051"/>
                    <a:pt x="556" y="2159"/>
                    <a:pt x="91" y="67"/>
                  </a:cubicBezTo>
                  <a:lnTo>
                    <a:pt x="956" y="67"/>
                  </a:lnTo>
                  <a:lnTo>
                    <a:pt x="2156" y="5431"/>
                  </a:lnTo>
                  <a:cubicBezTo>
                    <a:pt x="2306" y="6099"/>
                    <a:pt x="2440" y="6650"/>
                    <a:pt x="2523" y="7035"/>
                  </a:cubicBezTo>
                  <a:cubicBezTo>
                    <a:pt x="2573" y="7218"/>
                    <a:pt x="2607" y="7369"/>
                    <a:pt x="2624" y="7469"/>
                  </a:cubicBezTo>
                  <a:cubicBezTo>
                    <a:pt x="2640" y="7519"/>
                    <a:pt x="2657" y="7553"/>
                    <a:pt x="2657" y="7586"/>
                  </a:cubicBezTo>
                  <a:cubicBezTo>
                    <a:pt x="2657" y="7603"/>
                    <a:pt x="2657" y="7619"/>
                    <a:pt x="2674" y="7619"/>
                  </a:cubicBezTo>
                  <a:cubicBezTo>
                    <a:pt x="2674" y="7603"/>
                    <a:pt x="2674" y="7603"/>
                    <a:pt x="2674" y="7586"/>
                  </a:cubicBezTo>
                  <a:cubicBezTo>
                    <a:pt x="2657" y="7553"/>
                    <a:pt x="2657" y="7519"/>
                    <a:pt x="2640" y="7469"/>
                  </a:cubicBezTo>
                  <a:cubicBezTo>
                    <a:pt x="2624" y="7369"/>
                    <a:pt x="2590" y="7218"/>
                    <a:pt x="2557" y="7035"/>
                  </a:cubicBezTo>
                  <a:cubicBezTo>
                    <a:pt x="2473" y="6650"/>
                    <a:pt x="2356" y="6099"/>
                    <a:pt x="2206" y="5414"/>
                  </a:cubicBezTo>
                  <a:cubicBezTo>
                    <a:pt x="1905" y="4044"/>
                    <a:pt x="1487" y="2139"/>
                    <a:pt x="1020" y="34"/>
                  </a:cubicBezTo>
                  <a:lnTo>
                    <a:pt x="10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7" name="Google Shape;4007;p60">
              <a:extLst>
                <a:ext uri="{FF2B5EF4-FFF2-40B4-BE49-F238E27FC236}">
                  <a16:creationId xmlns:a16="http://schemas.microsoft.com/office/drawing/2014/main" id="{2AC1DCF4-D20B-42FD-9C4F-C6C8F89DC8C2}"/>
                </a:ext>
              </a:extLst>
            </p:cNvPr>
            <p:cNvSpPr/>
            <p:nvPr/>
          </p:nvSpPr>
          <p:spPr>
            <a:xfrm>
              <a:off x="7078176" y="2889530"/>
              <a:ext cx="1006274" cy="1378983"/>
            </a:xfrm>
            <a:custGeom>
              <a:avLst/>
              <a:gdLst/>
              <a:ahLst/>
              <a:cxnLst/>
              <a:rect l="l" t="t" r="r" b="b"/>
              <a:pathLst>
                <a:path w="31397" h="43026" extrusionOk="0">
                  <a:moveTo>
                    <a:pt x="1" y="1"/>
                  </a:moveTo>
                  <a:lnTo>
                    <a:pt x="1" y="43025"/>
                  </a:lnTo>
                  <a:lnTo>
                    <a:pt x="31396" y="43025"/>
                  </a:lnTo>
                  <a:lnTo>
                    <a:pt x="31396" y="1"/>
                  </a:lnTo>
                  <a:close/>
                </a:path>
              </a:pathLst>
            </a:custGeom>
            <a:solidFill>
              <a:srgbClr val="304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8" name="Google Shape;4008;p60">
              <a:extLst>
                <a:ext uri="{FF2B5EF4-FFF2-40B4-BE49-F238E27FC236}">
                  <a16:creationId xmlns:a16="http://schemas.microsoft.com/office/drawing/2014/main" id="{AB583167-14A4-4887-B6E2-1F5E483B71B5}"/>
                </a:ext>
              </a:extLst>
            </p:cNvPr>
            <p:cNvSpPr/>
            <p:nvPr/>
          </p:nvSpPr>
          <p:spPr>
            <a:xfrm>
              <a:off x="7162275" y="2945233"/>
              <a:ext cx="882529" cy="1241329"/>
            </a:xfrm>
            <a:custGeom>
              <a:avLst/>
              <a:gdLst/>
              <a:ahLst/>
              <a:cxnLst/>
              <a:rect l="l" t="t" r="r" b="b"/>
              <a:pathLst>
                <a:path w="27536" h="38731" extrusionOk="0">
                  <a:moveTo>
                    <a:pt x="0" y="1"/>
                  </a:moveTo>
                  <a:lnTo>
                    <a:pt x="0" y="38731"/>
                  </a:lnTo>
                  <a:lnTo>
                    <a:pt x="27536" y="38731"/>
                  </a:lnTo>
                  <a:lnTo>
                    <a:pt x="27536" y="33902"/>
                  </a:lnTo>
                  <a:lnTo>
                    <a:pt x="275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9" name="Google Shape;4009;p60">
              <a:extLst>
                <a:ext uri="{FF2B5EF4-FFF2-40B4-BE49-F238E27FC236}">
                  <a16:creationId xmlns:a16="http://schemas.microsoft.com/office/drawing/2014/main" id="{D928D4FE-DFA7-4F1F-8E3C-D3B9DAD8A34F}"/>
                </a:ext>
              </a:extLst>
            </p:cNvPr>
            <p:cNvSpPr/>
            <p:nvPr/>
          </p:nvSpPr>
          <p:spPr>
            <a:xfrm>
              <a:off x="7155833" y="2928631"/>
              <a:ext cx="875061" cy="1234919"/>
            </a:xfrm>
            <a:custGeom>
              <a:avLst/>
              <a:gdLst/>
              <a:ahLst/>
              <a:cxnLst/>
              <a:rect l="l" t="t" r="r" b="b"/>
              <a:pathLst>
                <a:path w="27303" h="38531" extrusionOk="0">
                  <a:moveTo>
                    <a:pt x="1" y="1"/>
                  </a:moveTo>
                  <a:lnTo>
                    <a:pt x="1" y="38530"/>
                  </a:lnTo>
                  <a:lnTo>
                    <a:pt x="27302" y="38530"/>
                  </a:lnTo>
                  <a:lnTo>
                    <a:pt x="27302" y="33735"/>
                  </a:lnTo>
                  <a:lnTo>
                    <a:pt x="27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0" name="Google Shape;4010;p60">
              <a:extLst>
                <a:ext uri="{FF2B5EF4-FFF2-40B4-BE49-F238E27FC236}">
                  <a16:creationId xmlns:a16="http://schemas.microsoft.com/office/drawing/2014/main" id="{E59F16BD-31CD-4BD0-A793-FA34036C509C}"/>
                </a:ext>
              </a:extLst>
            </p:cNvPr>
            <p:cNvSpPr/>
            <p:nvPr/>
          </p:nvSpPr>
          <p:spPr>
            <a:xfrm>
              <a:off x="7139776" y="2931836"/>
              <a:ext cx="882561" cy="1217259"/>
            </a:xfrm>
            <a:custGeom>
              <a:avLst/>
              <a:gdLst/>
              <a:ahLst/>
              <a:cxnLst/>
              <a:rect l="l" t="t" r="r" b="b"/>
              <a:pathLst>
                <a:path w="27537" h="37980" extrusionOk="0">
                  <a:moveTo>
                    <a:pt x="0" y="1"/>
                  </a:moveTo>
                  <a:lnTo>
                    <a:pt x="0" y="37979"/>
                  </a:lnTo>
                  <a:lnTo>
                    <a:pt x="21722" y="37979"/>
                  </a:lnTo>
                  <a:lnTo>
                    <a:pt x="24879" y="35423"/>
                  </a:lnTo>
                  <a:lnTo>
                    <a:pt x="27536" y="33251"/>
                  </a:lnTo>
                  <a:lnTo>
                    <a:pt x="275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1" name="Google Shape;4011;p60">
              <a:extLst>
                <a:ext uri="{FF2B5EF4-FFF2-40B4-BE49-F238E27FC236}">
                  <a16:creationId xmlns:a16="http://schemas.microsoft.com/office/drawing/2014/main" id="{838105E0-F645-47A0-90D2-B4F8C140DD36}"/>
                </a:ext>
              </a:extLst>
            </p:cNvPr>
            <p:cNvSpPr/>
            <p:nvPr/>
          </p:nvSpPr>
          <p:spPr>
            <a:xfrm>
              <a:off x="7138686" y="2930778"/>
              <a:ext cx="884708" cy="1219374"/>
            </a:xfrm>
            <a:custGeom>
              <a:avLst/>
              <a:gdLst/>
              <a:ahLst/>
              <a:cxnLst/>
              <a:rect l="l" t="t" r="r" b="b"/>
              <a:pathLst>
                <a:path w="27604" h="38046" extrusionOk="0">
                  <a:moveTo>
                    <a:pt x="25080" y="35322"/>
                  </a:moveTo>
                  <a:lnTo>
                    <a:pt x="25080" y="35322"/>
                  </a:lnTo>
                  <a:cubicBezTo>
                    <a:pt x="24963" y="35406"/>
                    <a:pt x="24897" y="35456"/>
                    <a:pt x="24897" y="35456"/>
                  </a:cubicBezTo>
                  <a:lnTo>
                    <a:pt x="24913" y="35456"/>
                  </a:lnTo>
                  <a:cubicBezTo>
                    <a:pt x="24913" y="35456"/>
                    <a:pt x="24964" y="35406"/>
                    <a:pt x="25080" y="35322"/>
                  </a:cubicBezTo>
                  <a:close/>
                  <a:moveTo>
                    <a:pt x="24897" y="35456"/>
                  </a:moveTo>
                  <a:lnTo>
                    <a:pt x="24897" y="35456"/>
                  </a:lnTo>
                  <a:cubicBezTo>
                    <a:pt x="24897" y="35456"/>
                    <a:pt x="24830" y="35506"/>
                    <a:pt x="24713" y="35623"/>
                  </a:cubicBezTo>
                  <a:cubicBezTo>
                    <a:pt x="24847" y="35506"/>
                    <a:pt x="24897" y="35456"/>
                    <a:pt x="24897" y="35456"/>
                  </a:cubicBezTo>
                  <a:close/>
                  <a:moveTo>
                    <a:pt x="1" y="0"/>
                  </a:moveTo>
                  <a:lnTo>
                    <a:pt x="1" y="34"/>
                  </a:lnTo>
                  <a:cubicBezTo>
                    <a:pt x="1" y="14320"/>
                    <a:pt x="1" y="27486"/>
                    <a:pt x="1" y="38012"/>
                  </a:cubicBezTo>
                  <a:lnTo>
                    <a:pt x="1" y="38046"/>
                  </a:lnTo>
                  <a:lnTo>
                    <a:pt x="34" y="38046"/>
                  </a:lnTo>
                  <a:lnTo>
                    <a:pt x="21756" y="38029"/>
                  </a:lnTo>
                  <a:lnTo>
                    <a:pt x="21772" y="38029"/>
                  </a:lnTo>
                  <a:lnTo>
                    <a:pt x="24128" y="36108"/>
                  </a:lnTo>
                  <a:lnTo>
                    <a:pt x="24713" y="35623"/>
                  </a:lnTo>
                  <a:lnTo>
                    <a:pt x="24713" y="35623"/>
                  </a:lnTo>
                  <a:lnTo>
                    <a:pt x="24111" y="36091"/>
                  </a:lnTo>
                  <a:lnTo>
                    <a:pt x="21756" y="38012"/>
                  </a:lnTo>
                  <a:lnTo>
                    <a:pt x="68" y="37996"/>
                  </a:lnTo>
                  <a:lnTo>
                    <a:pt x="68" y="37996"/>
                  </a:lnTo>
                  <a:cubicBezTo>
                    <a:pt x="68" y="27480"/>
                    <a:pt x="68" y="14333"/>
                    <a:pt x="68" y="67"/>
                  </a:cubicBezTo>
                  <a:lnTo>
                    <a:pt x="27553" y="67"/>
                  </a:lnTo>
                  <a:cubicBezTo>
                    <a:pt x="27553" y="15707"/>
                    <a:pt x="27570" y="27841"/>
                    <a:pt x="27570" y="33284"/>
                  </a:cubicBezTo>
                  <a:lnTo>
                    <a:pt x="25582" y="34905"/>
                  </a:lnTo>
                  <a:lnTo>
                    <a:pt x="25081" y="35322"/>
                  </a:lnTo>
                  <a:lnTo>
                    <a:pt x="25582" y="34921"/>
                  </a:lnTo>
                  <a:lnTo>
                    <a:pt x="27587" y="33301"/>
                  </a:lnTo>
                  <a:cubicBezTo>
                    <a:pt x="27587" y="27837"/>
                    <a:pt x="27604" y="15690"/>
                    <a:pt x="27604" y="34"/>
                  </a:cubicBezTo>
                  <a:lnTo>
                    <a:pt x="276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2" name="Google Shape;4012;p60">
              <a:extLst>
                <a:ext uri="{FF2B5EF4-FFF2-40B4-BE49-F238E27FC236}">
                  <a16:creationId xmlns:a16="http://schemas.microsoft.com/office/drawing/2014/main" id="{48FCA8D1-1F8C-4B4A-ABCA-BC14B7542E2A}"/>
                </a:ext>
              </a:extLst>
            </p:cNvPr>
            <p:cNvSpPr/>
            <p:nvPr/>
          </p:nvSpPr>
          <p:spPr>
            <a:xfrm>
              <a:off x="7400566" y="2846711"/>
              <a:ext cx="361492" cy="123713"/>
            </a:xfrm>
            <a:custGeom>
              <a:avLst/>
              <a:gdLst/>
              <a:ahLst/>
              <a:cxnLst/>
              <a:rect l="l" t="t" r="r" b="b"/>
              <a:pathLst>
                <a:path w="11279" h="3860" extrusionOk="0">
                  <a:moveTo>
                    <a:pt x="1922" y="0"/>
                  </a:moveTo>
                  <a:cubicBezTo>
                    <a:pt x="869" y="0"/>
                    <a:pt x="0" y="852"/>
                    <a:pt x="0" y="1905"/>
                  </a:cubicBezTo>
                  <a:lnTo>
                    <a:pt x="0" y="3860"/>
                  </a:lnTo>
                  <a:lnTo>
                    <a:pt x="11279" y="3860"/>
                  </a:lnTo>
                  <a:lnTo>
                    <a:pt x="11279" y="1838"/>
                  </a:lnTo>
                  <a:cubicBezTo>
                    <a:pt x="11279" y="819"/>
                    <a:pt x="10460" y="0"/>
                    <a:pt x="9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3" name="Google Shape;4013;p60">
              <a:extLst>
                <a:ext uri="{FF2B5EF4-FFF2-40B4-BE49-F238E27FC236}">
                  <a16:creationId xmlns:a16="http://schemas.microsoft.com/office/drawing/2014/main" id="{BE481AB1-26BE-4D09-BFB0-55BF0296E997}"/>
                </a:ext>
              </a:extLst>
            </p:cNvPr>
            <p:cNvSpPr/>
            <p:nvPr/>
          </p:nvSpPr>
          <p:spPr>
            <a:xfrm>
              <a:off x="7476076" y="2779759"/>
              <a:ext cx="207812" cy="66985"/>
            </a:xfrm>
            <a:custGeom>
              <a:avLst/>
              <a:gdLst/>
              <a:ahLst/>
              <a:cxnLst/>
              <a:rect l="l" t="t" r="r" b="b"/>
              <a:pathLst>
                <a:path w="6484" h="2090" extrusionOk="0">
                  <a:moveTo>
                    <a:pt x="0" y="1"/>
                  </a:moveTo>
                  <a:lnTo>
                    <a:pt x="418" y="2089"/>
                  </a:lnTo>
                  <a:lnTo>
                    <a:pt x="6132" y="2089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4" name="Google Shape;4014;p60">
              <a:extLst>
                <a:ext uri="{FF2B5EF4-FFF2-40B4-BE49-F238E27FC236}">
                  <a16:creationId xmlns:a16="http://schemas.microsoft.com/office/drawing/2014/main" id="{3C4D01F8-698C-4054-A321-3B030EDBB424}"/>
                </a:ext>
              </a:extLst>
            </p:cNvPr>
            <p:cNvSpPr/>
            <p:nvPr/>
          </p:nvSpPr>
          <p:spPr>
            <a:xfrm>
              <a:off x="7231887" y="3125707"/>
              <a:ext cx="148904" cy="148904"/>
            </a:xfrm>
            <a:custGeom>
              <a:avLst/>
              <a:gdLst/>
              <a:ahLst/>
              <a:cxnLst/>
              <a:rect l="l" t="t" r="r" b="b"/>
              <a:pathLst>
                <a:path w="4646" h="4646" extrusionOk="0">
                  <a:moveTo>
                    <a:pt x="4512" y="134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4"/>
                  </a:lnTo>
                  <a:close/>
                  <a:moveTo>
                    <a:pt x="0" y="0"/>
                  </a:moveTo>
                  <a:lnTo>
                    <a:pt x="0" y="4645"/>
                  </a:lnTo>
                  <a:lnTo>
                    <a:pt x="4645" y="4645"/>
                  </a:lnTo>
                  <a:lnTo>
                    <a:pt x="4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9" name="Google Shape;4019;p60">
              <a:extLst>
                <a:ext uri="{FF2B5EF4-FFF2-40B4-BE49-F238E27FC236}">
                  <a16:creationId xmlns:a16="http://schemas.microsoft.com/office/drawing/2014/main" id="{D2787F5F-9406-4FF2-8915-1AB766532200}"/>
                </a:ext>
              </a:extLst>
            </p:cNvPr>
            <p:cNvSpPr/>
            <p:nvPr/>
          </p:nvSpPr>
          <p:spPr>
            <a:xfrm>
              <a:off x="7231887" y="3354896"/>
              <a:ext cx="148904" cy="148904"/>
            </a:xfrm>
            <a:custGeom>
              <a:avLst/>
              <a:gdLst/>
              <a:ahLst/>
              <a:cxnLst/>
              <a:rect l="l" t="t" r="r" b="b"/>
              <a:pathLst>
                <a:path w="4646" h="4646" extrusionOk="0">
                  <a:moveTo>
                    <a:pt x="4512" y="134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4"/>
                  </a:lnTo>
                  <a:close/>
                  <a:moveTo>
                    <a:pt x="0" y="1"/>
                  </a:moveTo>
                  <a:lnTo>
                    <a:pt x="0" y="4646"/>
                  </a:lnTo>
                  <a:lnTo>
                    <a:pt x="4645" y="464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0" name="Google Shape;4020;p60">
              <a:extLst>
                <a:ext uri="{FF2B5EF4-FFF2-40B4-BE49-F238E27FC236}">
                  <a16:creationId xmlns:a16="http://schemas.microsoft.com/office/drawing/2014/main" id="{F2232AF6-0867-4329-A527-CF73261DB042}"/>
                </a:ext>
              </a:extLst>
            </p:cNvPr>
            <p:cNvSpPr/>
            <p:nvPr/>
          </p:nvSpPr>
          <p:spPr>
            <a:xfrm>
              <a:off x="7261854" y="3364543"/>
              <a:ext cx="145699" cy="114611"/>
            </a:xfrm>
            <a:custGeom>
              <a:avLst/>
              <a:gdLst/>
              <a:ahLst/>
              <a:cxnLst/>
              <a:rect l="l" t="t" r="r" b="b"/>
              <a:pathLst>
                <a:path w="4546" h="3576" extrusionOk="0">
                  <a:moveTo>
                    <a:pt x="3994" y="0"/>
                  </a:moveTo>
                  <a:lnTo>
                    <a:pt x="1638" y="2273"/>
                  </a:lnTo>
                  <a:lnTo>
                    <a:pt x="602" y="1454"/>
                  </a:lnTo>
                  <a:lnTo>
                    <a:pt x="1" y="2122"/>
                  </a:lnTo>
                  <a:lnTo>
                    <a:pt x="1588" y="3576"/>
                  </a:lnTo>
                  <a:lnTo>
                    <a:pt x="4546" y="652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5" name="Google Shape;4025;p60">
              <a:extLst>
                <a:ext uri="{FF2B5EF4-FFF2-40B4-BE49-F238E27FC236}">
                  <a16:creationId xmlns:a16="http://schemas.microsoft.com/office/drawing/2014/main" id="{620B5ECD-C316-41F7-9C20-396575C6C827}"/>
                </a:ext>
              </a:extLst>
            </p:cNvPr>
            <p:cNvSpPr/>
            <p:nvPr/>
          </p:nvSpPr>
          <p:spPr>
            <a:xfrm>
              <a:off x="7231887" y="3576586"/>
              <a:ext cx="148904" cy="148904"/>
            </a:xfrm>
            <a:custGeom>
              <a:avLst/>
              <a:gdLst/>
              <a:ahLst/>
              <a:cxnLst/>
              <a:rect l="l" t="t" r="r" b="b"/>
              <a:pathLst>
                <a:path w="4646" h="4646" extrusionOk="0">
                  <a:moveTo>
                    <a:pt x="4512" y="135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5"/>
                  </a:lnTo>
                  <a:close/>
                  <a:moveTo>
                    <a:pt x="0" y="1"/>
                  </a:moveTo>
                  <a:lnTo>
                    <a:pt x="0" y="4646"/>
                  </a:lnTo>
                  <a:lnTo>
                    <a:pt x="4645" y="4646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6" name="Google Shape;4026;p60">
              <a:extLst>
                <a:ext uri="{FF2B5EF4-FFF2-40B4-BE49-F238E27FC236}">
                  <a16:creationId xmlns:a16="http://schemas.microsoft.com/office/drawing/2014/main" id="{08643496-1212-424A-8EFE-0D2B9E47F671}"/>
                </a:ext>
              </a:extLst>
            </p:cNvPr>
            <p:cNvSpPr/>
            <p:nvPr/>
          </p:nvSpPr>
          <p:spPr>
            <a:xfrm>
              <a:off x="7261854" y="3586233"/>
              <a:ext cx="145699" cy="114643"/>
            </a:xfrm>
            <a:custGeom>
              <a:avLst/>
              <a:gdLst/>
              <a:ahLst/>
              <a:cxnLst/>
              <a:rect l="l" t="t" r="r" b="b"/>
              <a:pathLst>
                <a:path w="4546" h="3577" extrusionOk="0">
                  <a:moveTo>
                    <a:pt x="3994" y="1"/>
                  </a:moveTo>
                  <a:lnTo>
                    <a:pt x="1638" y="2273"/>
                  </a:lnTo>
                  <a:lnTo>
                    <a:pt x="602" y="1454"/>
                  </a:lnTo>
                  <a:lnTo>
                    <a:pt x="1" y="2123"/>
                  </a:lnTo>
                  <a:lnTo>
                    <a:pt x="1588" y="3576"/>
                  </a:lnTo>
                  <a:lnTo>
                    <a:pt x="4546" y="669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1" name="Google Shape;4031;p60">
              <a:extLst>
                <a:ext uri="{FF2B5EF4-FFF2-40B4-BE49-F238E27FC236}">
                  <a16:creationId xmlns:a16="http://schemas.microsoft.com/office/drawing/2014/main" id="{F3A8C511-3A47-40A9-B51E-60F0A59B247F}"/>
                </a:ext>
              </a:extLst>
            </p:cNvPr>
            <p:cNvSpPr/>
            <p:nvPr/>
          </p:nvSpPr>
          <p:spPr>
            <a:xfrm>
              <a:off x="7231887" y="3790808"/>
              <a:ext cx="148904" cy="148904"/>
            </a:xfrm>
            <a:custGeom>
              <a:avLst/>
              <a:gdLst/>
              <a:ahLst/>
              <a:cxnLst/>
              <a:rect l="l" t="t" r="r" b="b"/>
              <a:pathLst>
                <a:path w="4646" h="4646" extrusionOk="0">
                  <a:moveTo>
                    <a:pt x="4512" y="134"/>
                  </a:moveTo>
                  <a:lnTo>
                    <a:pt x="4512" y="4512"/>
                  </a:lnTo>
                  <a:lnTo>
                    <a:pt x="134" y="4512"/>
                  </a:lnTo>
                  <a:lnTo>
                    <a:pt x="134" y="134"/>
                  </a:lnTo>
                  <a:close/>
                  <a:moveTo>
                    <a:pt x="0" y="0"/>
                  </a:moveTo>
                  <a:lnTo>
                    <a:pt x="0" y="4645"/>
                  </a:lnTo>
                  <a:lnTo>
                    <a:pt x="4645" y="4645"/>
                  </a:lnTo>
                  <a:lnTo>
                    <a:pt x="4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2" name="Google Shape;4032;p60">
              <a:extLst>
                <a:ext uri="{FF2B5EF4-FFF2-40B4-BE49-F238E27FC236}">
                  <a16:creationId xmlns:a16="http://schemas.microsoft.com/office/drawing/2014/main" id="{5126E9C9-9995-4FBA-B06F-AD4D7D4D23F4}"/>
                </a:ext>
              </a:extLst>
            </p:cNvPr>
            <p:cNvSpPr/>
            <p:nvPr/>
          </p:nvSpPr>
          <p:spPr>
            <a:xfrm>
              <a:off x="7261854" y="3800455"/>
              <a:ext cx="145699" cy="114611"/>
            </a:xfrm>
            <a:custGeom>
              <a:avLst/>
              <a:gdLst/>
              <a:ahLst/>
              <a:cxnLst/>
              <a:rect l="l" t="t" r="r" b="b"/>
              <a:pathLst>
                <a:path w="4546" h="3576" extrusionOk="0">
                  <a:moveTo>
                    <a:pt x="3994" y="0"/>
                  </a:moveTo>
                  <a:lnTo>
                    <a:pt x="1638" y="2272"/>
                  </a:lnTo>
                  <a:lnTo>
                    <a:pt x="602" y="1454"/>
                  </a:lnTo>
                  <a:lnTo>
                    <a:pt x="1" y="2122"/>
                  </a:lnTo>
                  <a:lnTo>
                    <a:pt x="1588" y="3576"/>
                  </a:lnTo>
                  <a:lnTo>
                    <a:pt x="4546" y="652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7" name="Google Shape;4037;p60">
              <a:extLst>
                <a:ext uri="{FF2B5EF4-FFF2-40B4-BE49-F238E27FC236}">
                  <a16:creationId xmlns:a16="http://schemas.microsoft.com/office/drawing/2014/main" id="{E248B768-2383-4CEE-ABB3-8EB61E345FDD}"/>
                </a:ext>
              </a:extLst>
            </p:cNvPr>
            <p:cNvSpPr/>
            <p:nvPr/>
          </p:nvSpPr>
          <p:spPr>
            <a:xfrm>
              <a:off x="7766866" y="3947693"/>
              <a:ext cx="96951" cy="200313"/>
            </a:xfrm>
            <a:custGeom>
              <a:avLst/>
              <a:gdLst/>
              <a:ahLst/>
              <a:cxnLst/>
              <a:rect l="l" t="t" r="r" b="b"/>
              <a:pathLst>
                <a:path w="3025" h="6250" extrusionOk="0">
                  <a:moveTo>
                    <a:pt x="3024" y="1"/>
                  </a:moveTo>
                  <a:lnTo>
                    <a:pt x="0" y="6250"/>
                  </a:lnTo>
                  <a:lnTo>
                    <a:pt x="2156" y="625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8" name="Google Shape;4038;p60">
              <a:extLst>
                <a:ext uri="{FF2B5EF4-FFF2-40B4-BE49-F238E27FC236}">
                  <a16:creationId xmlns:a16="http://schemas.microsoft.com/office/drawing/2014/main" id="{066C13F8-8FEF-42A3-89B1-0CAAB663D72B}"/>
                </a:ext>
              </a:extLst>
            </p:cNvPr>
            <p:cNvSpPr/>
            <p:nvPr/>
          </p:nvSpPr>
          <p:spPr>
            <a:xfrm>
              <a:off x="7835934" y="3948783"/>
              <a:ext cx="186403" cy="200313"/>
            </a:xfrm>
            <a:custGeom>
              <a:avLst/>
              <a:gdLst/>
              <a:ahLst/>
              <a:cxnLst/>
              <a:rect l="l" t="t" r="r" b="b"/>
              <a:pathLst>
                <a:path w="5816" h="6250" extrusionOk="0">
                  <a:moveTo>
                    <a:pt x="869" y="0"/>
                  </a:moveTo>
                  <a:lnTo>
                    <a:pt x="1" y="6249"/>
                  </a:lnTo>
                  <a:lnTo>
                    <a:pt x="1" y="6249"/>
                  </a:lnTo>
                  <a:lnTo>
                    <a:pt x="5815" y="1538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9" name="Google Shape;4039;p60">
              <a:extLst>
                <a:ext uri="{FF2B5EF4-FFF2-40B4-BE49-F238E27FC236}">
                  <a16:creationId xmlns:a16="http://schemas.microsoft.com/office/drawing/2014/main" id="{E12E6C5F-59BB-4469-9961-2D7ADB5E8F0B}"/>
                </a:ext>
              </a:extLst>
            </p:cNvPr>
            <p:cNvSpPr/>
            <p:nvPr/>
          </p:nvSpPr>
          <p:spPr>
            <a:xfrm>
              <a:off x="7835934" y="3947693"/>
              <a:ext cx="189063" cy="201402"/>
            </a:xfrm>
            <a:custGeom>
              <a:avLst/>
              <a:gdLst/>
              <a:ahLst/>
              <a:cxnLst/>
              <a:rect l="l" t="t" r="r" b="b"/>
              <a:pathLst>
                <a:path w="5899" h="6284" extrusionOk="0">
                  <a:moveTo>
                    <a:pt x="17" y="6201"/>
                  </a:moveTo>
                  <a:cubicBezTo>
                    <a:pt x="14" y="6220"/>
                    <a:pt x="11" y="6237"/>
                    <a:pt x="8" y="6251"/>
                  </a:cubicBezTo>
                  <a:lnTo>
                    <a:pt x="8" y="6251"/>
                  </a:lnTo>
                  <a:cubicBezTo>
                    <a:pt x="14" y="6235"/>
                    <a:pt x="16" y="6221"/>
                    <a:pt x="17" y="6201"/>
                  </a:cubicBezTo>
                  <a:close/>
                  <a:moveTo>
                    <a:pt x="8" y="6251"/>
                  </a:moveTo>
                  <a:cubicBezTo>
                    <a:pt x="6" y="6256"/>
                    <a:pt x="3" y="6261"/>
                    <a:pt x="1" y="6267"/>
                  </a:cubicBezTo>
                  <a:cubicBezTo>
                    <a:pt x="1" y="6267"/>
                    <a:pt x="1" y="6283"/>
                    <a:pt x="1" y="6283"/>
                  </a:cubicBezTo>
                  <a:cubicBezTo>
                    <a:pt x="3" y="6274"/>
                    <a:pt x="5" y="6263"/>
                    <a:pt x="8" y="6251"/>
                  </a:cubicBezTo>
                  <a:close/>
                  <a:moveTo>
                    <a:pt x="836" y="1"/>
                  </a:moveTo>
                  <a:lnTo>
                    <a:pt x="836" y="34"/>
                  </a:lnTo>
                  <a:cubicBezTo>
                    <a:pt x="585" y="1856"/>
                    <a:pt x="385" y="3426"/>
                    <a:pt x="234" y="4546"/>
                  </a:cubicBezTo>
                  <a:cubicBezTo>
                    <a:pt x="168" y="5097"/>
                    <a:pt x="101" y="5531"/>
                    <a:pt x="67" y="5832"/>
                  </a:cubicBezTo>
                  <a:cubicBezTo>
                    <a:pt x="51" y="5983"/>
                    <a:pt x="34" y="6100"/>
                    <a:pt x="17" y="6166"/>
                  </a:cubicBezTo>
                  <a:cubicBezTo>
                    <a:pt x="17" y="6180"/>
                    <a:pt x="17" y="6192"/>
                    <a:pt x="17" y="6201"/>
                  </a:cubicBezTo>
                  <a:lnTo>
                    <a:pt x="17" y="6201"/>
                  </a:lnTo>
                  <a:cubicBezTo>
                    <a:pt x="55" y="5983"/>
                    <a:pt x="124" y="5445"/>
                    <a:pt x="268" y="4512"/>
                  </a:cubicBezTo>
                  <a:cubicBezTo>
                    <a:pt x="417" y="3419"/>
                    <a:pt x="632" y="1882"/>
                    <a:pt x="896" y="81"/>
                  </a:cubicBezTo>
                  <a:lnTo>
                    <a:pt x="896" y="81"/>
                  </a:lnTo>
                  <a:lnTo>
                    <a:pt x="3894" y="1003"/>
                  </a:lnTo>
                  <a:lnTo>
                    <a:pt x="5758" y="1571"/>
                  </a:lnTo>
                  <a:lnTo>
                    <a:pt x="5758" y="1571"/>
                  </a:lnTo>
                  <a:lnTo>
                    <a:pt x="1671" y="4913"/>
                  </a:lnTo>
                  <a:lnTo>
                    <a:pt x="1" y="6283"/>
                  </a:lnTo>
                  <a:cubicBezTo>
                    <a:pt x="1" y="6283"/>
                    <a:pt x="17" y="6283"/>
                    <a:pt x="34" y="6267"/>
                  </a:cubicBezTo>
                  <a:lnTo>
                    <a:pt x="118" y="6200"/>
                  </a:lnTo>
                  <a:lnTo>
                    <a:pt x="435" y="5949"/>
                  </a:lnTo>
                  <a:lnTo>
                    <a:pt x="1655" y="4963"/>
                  </a:lnTo>
                  <a:lnTo>
                    <a:pt x="5849" y="1588"/>
                  </a:lnTo>
                  <a:lnTo>
                    <a:pt x="5899" y="1555"/>
                  </a:lnTo>
                  <a:lnTo>
                    <a:pt x="5832" y="1538"/>
                  </a:lnTo>
                  <a:lnTo>
                    <a:pt x="3927" y="937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0" name="Google Shape;4040;p60">
              <a:extLst>
                <a:ext uri="{FF2B5EF4-FFF2-40B4-BE49-F238E27FC236}">
                  <a16:creationId xmlns:a16="http://schemas.microsoft.com/office/drawing/2014/main" id="{9709543B-7C32-4AE6-AB31-59854291F42A}"/>
                </a:ext>
              </a:extLst>
            </p:cNvPr>
            <p:cNvSpPr/>
            <p:nvPr/>
          </p:nvSpPr>
          <p:spPr>
            <a:xfrm>
              <a:off x="7658152" y="2779759"/>
              <a:ext cx="25736" cy="66985"/>
            </a:xfrm>
            <a:custGeom>
              <a:avLst/>
              <a:gdLst/>
              <a:ahLst/>
              <a:cxnLst/>
              <a:rect l="l" t="t" r="r" b="b"/>
              <a:pathLst>
                <a:path w="803" h="2090" extrusionOk="0">
                  <a:moveTo>
                    <a:pt x="368" y="1"/>
                  </a:moveTo>
                  <a:lnTo>
                    <a:pt x="0" y="2089"/>
                  </a:lnTo>
                  <a:lnTo>
                    <a:pt x="451" y="2089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1" name="Google Shape;4041;p60">
              <a:extLst>
                <a:ext uri="{FF2B5EF4-FFF2-40B4-BE49-F238E27FC236}">
                  <a16:creationId xmlns:a16="http://schemas.microsoft.com/office/drawing/2014/main" id="{0FE7C7AF-1C42-4B24-8DEE-BF940C010170}"/>
                </a:ext>
              </a:extLst>
            </p:cNvPr>
            <p:cNvSpPr/>
            <p:nvPr/>
          </p:nvSpPr>
          <p:spPr>
            <a:xfrm>
              <a:off x="7028915" y="3262304"/>
              <a:ext cx="108201" cy="222331"/>
            </a:xfrm>
            <a:custGeom>
              <a:avLst/>
              <a:gdLst/>
              <a:ahLst/>
              <a:cxnLst/>
              <a:rect l="l" t="t" r="r" b="b"/>
              <a:pathLst>
                <a:path w="3376" h="6937" extrusionOk="0">
                  <a:moveTo>
                    <a:pt x="1863" y="0"/>
                  </a:moveTo>
                  <a:cubicBezTo>
                    <a:pt x="1213" y="0"/>
                    <a:pt x="565" y="191"/>
                    <a:pt x="1" y="567"/>
                  </a:cubicBezTo>
                  <a:lnTo>
                    <a:pt x="68" y="3926"/>
                  </a:lnTo>
                  <a:lnTo>
                    <a:pt x="68" y="5713"/>
                  </a:lnTo>
                  <a:cubicBezTo>
                    <a:pt x="68" y="6315"/>
                    <a:pt x="385" y="6883"/>
                    <a:pt x="987" y="6933"/>
                  </a:cubicBezTo>
                  <a:cubicBezTo>
                    <a:pt x="1017" y="6935"/>
                    <a:pt x="1047" y="6937"/>
                    <a:pt x="1076" y="6937"/>
                  </a:cubicBezTo>
                  <a:cubicBezTo>
                    <a:pt x="1690" y="6937"/>
                    <a:pt x="2208" y="6451"/>
                    <a:pt x="2240" y="5814"/>
                  </a:cubicBezTo>
                  <a:cubicBezTo>
                    <a:pt x="2256" y="5179"/>
                    <a:pt x="2290" y="4544"/>
                    <a:pt x="2290" y="4544"/>
                  </a:cubicBezTo>
                  <a:cubicBezTo>
                    <a:pt x="2290" y="4544"/>
                    <a:pt x="3242" y="4460"/>
                    <a:pt x="3309" y="3508"/>
                  </a:cubicBezTo>
                  <a:cubicBezTo>
                    <a:pt x="3376" y="2555"/>
                    <a:pt x="3342" y="350"/>
                    <a:pt x="3342" y="350"/>
                  </a:cubicBezTo>
                  <a:cubicBezTo>
                    <a:pt x="2874" y="116"/>
                    <a:pt x="2368" y="0"/>
                    <a:pt x="1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2" name="Google Shape;4042;p60">
              <a:extLst>
                <a:ext uri="{FF2B5EF4-FFF2-40B4-BE49-F238E27FC236}">
                  <a16:creationId xmlns:a16="http://schemas.microsoft.com/office/drawing/2014/main" id="{6BC83517-7ABA-4E34-871A-5571A54F437B}"/>
                </a:ext>
              </a:extLst>
            </p:cNvPr>
            <p:cNvSpPr/>
            <p:nvPr/>
          </p:nvSpPr>
          <p:spPr>
            <a:xfrm>
              <a:off x="7012858" y="3237048"/>
              <a:ext cx="149449" cy="180217"/>
            </a:xfrm>
            <a:custGeom>
              <a:avLst/>
              <a:gdLst/>
              <a:ahLst/>
              <a:cxnLst/>
              <a:rect l="l" t="t" r="r" b="b"/>
              <a:pathLst>
                <a:path w="4663" h="5623" extrusionOk="0">
                  <a:moveTo>
                    <a:pt x="2874" y="3126"/>
                  </a:moveTo>
                  <a:lnTo>
                    <a:pt x="2874" y="3126"/>
                  </a:lnTo>
                  <a:cubicBezTo>
                    <a:pt x="2869" y="3126"/>
                    <a:pt x="2863" y="3126"/>
                    <a:pt x="2858" y="3126"/>
                  </a:cubicBezTo>
                  <a:lnTo>
                    <a:pt x="2874" y="3126"/>
                  </a:lnTo>
                  <a:cubicBezTo>
                    <a:pt x="2874" y="3126"/>
                    <a:pt x="2874" y="3126"/>
                    <a:pt x="2874" y="3126"/>
                  </a:cubicBezTo>
                  <a:close/>
                  <a:moveTo>
                    <a:pt x="2759" y="0"/>
                  </a:moveTo>
                  <a:cubicBezTo>
                    <a:pt x="2548" y="0"/>
                    <a:pt x="2340" y="56"/>
                    <a:pt x="2156" y="169"/>
                  </a:cubicBezTo>
                  <a:cubicBezTo>
                    <a:pt x="1872" y="353"/>
                    <a:pt x="1571" y="520"/>
                    <a:pt x="1254" y="653"/>
                  </a:cubicBezTo>
                  <a:cubicBezTo>
                    <a:pt x="986" y="737"/>
                    <a:pt x="686" y="754"/>
                    <a:pt x="452" y="904"/>
                  </a:cubicBezTo>
                  <a:cubicBezTo>
                    <a:pt x="251" y="1054"/>
                    <a:pt x="117" y="1272"/>
                    <a:pt x="67" y="1522"/>
                  </a:cubicBezTo>
                  <a:cubicBezTo>
                    <a:pt x="17" y="1773"/>
                    <a:pt x="0" y="2023"/>
                    <a:pt x="17" y="2274"/>
                  </a:cubicBezTo>
                  <a:cubicBezTo>
                    <a:pt x="34" y="2976"/>
                    <a:pt x="34" y="3678"/>
                    <a:pt x="51" y="4379"/>
                  </a:cubicBezTo>
                  <a:cubicBezTo>
                    <a:pt x="34" y="4680"/>
                    <a:pt x="101" y="4981"/>
                    <a:pt x="251" y="5231"/>
                  </a:cubicBezTo>
                  <a:cubicBezTo>
                    <a:pt x="454" y="5521"/>
                    <a:pt x="833" y="5623"/>
                    <a:pt x="1191" y="5623"/>
                  </a:cubicBezTo>
                  <a:cubicBezTo>
                    <a:pt x="1246" y="5623"/>
                    <a:pt x="1301" y="5620"/>
                    <a:pt x="1354" y="5616"/>
                  </a:cubicBezTo>
                  <a:cubicBezTo>
                    <a:pt x="1772" y="5566"/>
                    <a:pt x="2156" y="5382"/>
                    <a:pt x="2457" y="5081"/>
                  </a:cubicBezTo>
                  <a:cubicBezTo>
                    <a:pt x="2624" y="4914"/>
                    <a:pt x="2741" y="4680"/>
                    <a:pt x="2791" y="4429"/>
                  </a:cubicBezTo>
                  <a:cubicBezTo>
                    <a:pt x="2808" y="4246"/>
                    <a:pt x="2674" y="4079"/>
                    <a:pt x="2507" y="4028"/>
                  </a:cubicBezTo>
                  <a:cubicBezTo>
                    <a:pt x="2306" y="3978"/>
                    <a:pt x="2139" y="3861"/>
                    <a:pt x="2039" y="3678"/>
                  </a:cubicBezTo>
                  <a:cubicBezTo>
                    <a:pt x="1922" y="3427"/>
                    <a:pt x="1989" y="3143"/>
                    <a:pt x="2223" y="2993"/>
                  </a:cubicBezTo>
                  <a:cubicBezTo>
                    <a:pt x="2300" y="2945"/>
                    <a:pt x="2385" y="2923"/>
                    <a:pt x="2470" y="2923"/>
                  </a:cubicBezTo>
                  <a:cubicBezTo>
                    <a:pt x="2624" y="2923"/>
                    <a:pt x="2777" y="2997"/>
                    <a:pt x="2874" y="3126"/>
                  </a:cubicBezTo>
                  <a:lnTo>
                    <a:pt x="2874" y="3126"/>
                  </a:lnTo>
                  <a:cubicBezTo>
                    <a:pt x="3026" y="3115"/>
                    <a:pt x="3043" y="2956"/>
                    <a:pt x="3075" y="2859"/>
                  </a:cubicBezTo>
                  <a:cubicBezTo>
                    <a:pt x="3142" y="2642"/>
                    <a:pt x="3142" y="2408"/>
                    <a:pt x="3092" y="2191"/>
                  </a:cubicBezTo>
                  <a:lnTo>
                    <a:pt x="3092" y="2191"/>
                  </a:lnTo>
                  <a:cubicBezTo>
                    <a:pt x="3251" y="2268"/>
                    <a:pt x="3419" y="2304"/>
                    <a:pt x="3583" y="2304"/>
                  </a:cubicBezTo>
                  <a:cubicBezTo>
                    <a:pt x="4024" y="2304"/>
                    <a:pt x="4442" y="2044"/>
                    <a:pt x="4612" y="1606"/>
                  </a:cubicBezTo>
                  <a:cubicBezTo>
                    <a:pt x="4662" y="1439"/>
                    <a:pt x="4662" y="1272"/>
                    <a:pt x="4612" y="1121"/>
                  </a:cubicBezTo>
                  <a:cubicBezTo>
                    <a:pt x="4478" y="670"/>
                    <a:pt x="4044" y="703"/>
                    <a:pt x="3743" y="520"/>
                  </a:cubicBezTo>
                  <a:cubicBezTo>
                    <a:pt x="3526" y="403"/>
                    <a:pt x="3376" y="186"/>
                    <a:pt x="3158" y="69"/>
                  </a:cubicBezTo>
                  <a:cubicBezTo>
                    <a:pt x="3028" y="23"/>
                    <a:pt x="2893" y="0"/>
                    <a:pt x="2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3" name="Google Shape;4043;p60">
              <a:extLst>
                <a:ext uri="{FF2B5EF4-FFF2-40B4-BE49-F238E27FC236}">
                  <a16:creationId xmlns:a16="http://schemas.microsoft.com/office/drawing/2014/main" id="{87E06318-DF67-42A8-B705-C28DED95FD3B}"/>
                </a:ext>
              </a:extLst>
            </p:cNvPr>
            <p:cNvSpPr/>
            <p:nvPr/>
          </p:nvSpPr>
          <p:spPr>
            <a:xfrm>
              <a:off x="6966257" y="3207114"/>
              <a:ext cx="65895" cy="70286"/>
            </a:xfrm>
            <a:custGeom>
              <a:avLst/>
              <a:gdLst/>
              <a:ahLst/>
              <a:cxnLst/>
              <a:rect l="l" t="t" r="r" b="b"/>
              <a:pathLst>
                <a:path w="2056" h="2193" extrusionOk="0">
                  <a:moveTo>
                    <a:pt x="1070" y="0"/>
                  </a:moveTo>
                  <a:cubicBezTo>
                    <a:pt x="636" y="33"/>
                    <a:pt x="251" y="334"/>
                    <a:pt x="118" y="769"/>
                  </a:cubicBezTo>
                  <a:cubicBezTo>
                    <a:pt x="1" y="1203"/>
                    <a:pt x="151" y="1654"/>
                    <a:pt x="502" y="1938"/>
                  </a:cubicBezTo>
                  <a:cubicBezTo>
                    <a:pt x="719" y="2104"/>
                    <a:pt x="981" y="2192"/>
                    <a:pt x="1248" y="2192"/>
                  </a:cubicBezTo>
                  <a:cubicBezTo>
                    <a:pt x="1413" y="2192"/>
                    <a:pt x="1579" y="2159"/>
                    <a:pt x="1739" y="2089"/>
                  </a:cubicBezTo>
                  <a:lnTo>
                    <a:pt x="1739" y="2089"/>
                  </a:lnTo>
                  <a:lnTo>
                    <a:pt x="1688" y="2105"/>
                  </a:lnTo>
                  <a:cubicBezTo>
                    <a:pt x="1839" y="1805"/>
                    <a:pt x="1956" y="1487"/>
                    <a:pt x="2006" y="1153"/>
                  </a:cubicBezTo>
                  <a:cubicBezTo>
                    <a:pt x="2056" y="819"/>
                    <a:pt x="1939" y="468"/>
                    <a:pt x="1705" y="234"/>
                  </a:cubicBezTo>
                  <a:cubicBezTo>
                    <a:pt x="1521" y="84"/>
                    <a:pt x="1304" y="0"/>
                    <a:pt x="1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4" name="Google Shape;4044;p60">
              <a:extLst>
                <a:ext uri="{FF2B5EF4-FFF2-40B4-BE49-F238E27FC236}">
                  <a16:creationId xmlns:a16="http://schemas.microsoft.com/office/drawing/2014/main" id="{1F7DAAB5-5426-4A8E-A795-7F2AAAE2D972}"/>
                </a:ext>
              </a:extLst>
            </p:cNvPr>
            <p:cNvSpPr/>
            <p:nvPr/>
          </p:nvSpPr>
          <p:spPr>
            <a:xfrm>
              <a:off x="7011800" y="3263329"/>
              <a:ext cx="14999" cy="14487"/>
            </a:xfrm>
            <a:custGeom>
              <a:avLst/>
              <a:gdLst/>
              <a:ahLst/>
              <a:cxnLst/>
              <a:rect l="l" t="t" r="r" b="b"/>
              <a:pathLst>
                <a:path w="468" h="452" extrusionOk="0">
                  <a:moveTo>
                    <a:pt x="468" y="0"/>
                  </a:moveTo>
                  <a:cubicBezTo>
                    <a:pt x="434" y="0"/>
                    <a:pt x="401" y="134"/>
                    <a:pt x="267" y="268"/>
                  </a:cubicBezTo>
                  <a:cubicBezTo>
                    <a:pt x="150" y="385"/>
                    <a:pt x="0" y="418"/>
                    <a:pt x="17" y="452"/>
                  </a:cubicBezTo>
                  <a:cubicBezTo>
                    <a:pt x="251" y="435"/>
                    <a:pt x="451" y="251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5" name="Google Shape;4045;p60">
              <a:extLst>
                <a:ext uri="{FF2B5EF4-FFF2-40B4-BE49-F238E27FC236}">
                  <a16:creationId xmlns:a16="http://schemas.microsoft.com/office/drawing/2014/main" id="{5C3A2D95-9031-40EC-8B6B-5052F843782C}"/>
                </a:ext>
              </a:extLst>
            </p:cNvPr>
            <p:cNvSpPr/>
            <p:nvPr/>
          </p:nvSpPr>
          <p:spPr>
            <a:xfrm>
              <a:off x="6981256" y="3242977"/>
              <a:ext cx="35383" cy="37050"/>
            </a:xfrm>
            <a:custGeom>
              <a:avLst/>
              <a:gdLst/>
              <a:ahLst/>
              <a:cxnLst/>
              <a:rect l="l" t="t" r="r" b="b"/>
              <a:pathLst>
                <a:path w="1104" h="1156" extrusionOk="0">
                  <a:moveTo>
                    <a:pt x="418" y="1"/>
                  </a:moveTo>
                  <a:lnTo>
                    <a:pt x="418" y="1"/>
                  </a:lnTo>
                  <a:cubicBezTo>
                    <a:pt x="335" y="67"/>
                    <a:pt x="251" y="151"/>
                    <a:pt x="201" y="234"/>
                  </a:cubicBezTo>
                  <a:cubicBezTo>
                    <a:pt x="118" y="335"/>
                    <a:pt x="67" y="435"/>
                    <a:pt x="34" y="552"/>
                  </a:cubicBezTo>
                  <a:cubicBezTo>
                    <a:pt x="1" y="702"/>
                    <a:pt x="17" y="853"/>
                    <a:pt x="101" y="986"/>
                  </a:cubicBezTo>
                  <a:cubicBezTo>
                    <a:pt x="191" y="1091"/>
                    <a:pt x="321" y="1156"/>
                    <a:pt x="456" y="1156"/>
                  </a:cubicBezTo>
                  <a:cubicBezTo>
                    <a:pt x="471" y="1156"/>
                    <a:pt x="487" y="1155"/>
                    <a:pt x="502" y="1153"/>
                  </a:cubicBezTo>
                  <a:cubicBezTo>
                    <a:pt x="619" y="1153"/>
                    <a:pt x="736" y="1120"/>
                    <a:pt x="836" y="1053"/>
                  </a:cubicBezTo>
                  <a:cubicBezTo>
                    <a:pt x="936" y="1020"/>
                    <a:pt x="1020" y="953"/>
                    <a:pt x="1103" y="869"/>
                  </a:cubicBezTo>
                  <a:lnTo>
                    <a:pt x="1103" y="869"/>
                  </a:lnTo>
                  <a:cubicBezTo>
                    <a:pt x="1087" y="869"/>
                    <a:pt x="1003" y="936"/>
                    <a:pt x="819" y="1020"/>
                  </a:cubicBezTo>
                  <a:cubicBezTo>
                    <a:pt x="719" y="1070"/>
                    <a:pt x="619" y="1087"/>
                    <a:pt x="502" y="1087"/>
                  </a:cubicBezTo>
                  <a:cubicBezTo>
                    <a:pt x="488" y="1088"/>
                    <a:pt x="475" y="1089"/>
                    <a:pt x="461" y="1089"/>
                  </a:cubicBezTo>
                  <a:cubicBezTo>
                    <a:pt x="344" y="1089"/>
                    <a:pt x="243" y="1026"/>
                    <a:pt x="168" y="936"/>
                  </a:cubicBezTo>
                  <a:cubicBezTo>
                    <a:pt x="84" y="819"/>
                    <a:pt x="67" y="686"/>
                    <a:pt x="101" y="569"/>
                  </a:cubicBezTo>
                  <a:cubicBezTo>
                    <a:pt x="118" y="452"/>
                    <a:pt x="168" y="351"/>
                    <a:pt x="235" y="268"/>
                  </a:cubicBezTo>
                  <a:cubicBezTo>
                    <a:pt x="301" y="184"/>
                    <a:pt x="368" y="10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6" name="Google Shape;4046;p60">
              <a:extLst>
                <a:ext uri="{FF2B5EF4-FFF2-40B4-BE49-F238E27FC236}">
                  <a16:creationId xmlns:a16="http://schemas.microsoft.com/office/drawing/2014/main" id="{2CB58932-A558-40B1-A614-A056DE6FC7C4}"/>
                </a:ext>
              </a:extLst>
            </p:cNvPr>
            <p:cNvSpPr/>
            <p:nvPr/>
          </p:nvSpPr>
          <p:spPr>
            <a:xfrm>
              <a:off x="6964654" y="3274354"/>
              <a:ext cx="50895" cy="50799"/>
            </a:xfrm>
            <a:custGeom>
              <a:avLst/>
              <a:gdLst/>
              <a:ahLst/>
              <a:cxnLst/>
              <a:rect l="l" t="t" r="r" b="b"/>
              <a:pathLst>
                <a:path w="1588" h="1585" extrusionOk="0">
                  <a:moveTo>
                    <a:pt x="1511" y="0"/>
                  </a:moveTo>
                  <a:cubicBezTo>
                    <a:pt x="1499" y="0"/>
                    <a:pt x="1486" y="2"/>
                    <a:pt x="1471" y="7"/>
                  </a:cubicBezTo>
                  <a:cubicBezTo>
                    <a:pt x="1371" y="24"/>
                    <a:pt x="1271" y="91"/>
                    <a:pt x="1204" y="158"/>
                  </a:cubicBezTo>
                  <a:cubicBezTo>
                    <a:pt x="1103" y="291"/>
                    <a:pt x="1037" y="442"/>
                    <a:pt x="1020" y="609"/>
                  </a:cubicBezTo>
                  <a:cubicBezTo>
                    <a:pt x="1003" y="793"/>
                    <a:pt x="970" y="976"/>
                    <a:pt x="920" y="1160"/>
                  </a:cubicBezTo>
                  <a:cubicBezTo>
                    <a:pt x="870" y="1327"/>
                    <a:pt x="736" y="1461"/>
                    <a:pt x="569" y="1511"/>
                  </a:cubicBezTo>
                  <a:cubicBezTo>
                    <a:pt x="553" y="1513"/>
                    <a:pt x="538" y="1514"/>
                    <a:pt x="523" y="1514"/>
                  </a:cubicBezTo>
                  <a:cubicBezTo>
                    <a:pt x="388" y="1514"/>
                    <a:pt x="260" y="1449"/>
                    <a:pt x="184" y="1344"/>
                  </a:cubicBezTo>
                  <a:cubicBezTo>
                    <a:pt x="134" y="1260"/>
                    <a:pt x="84" y="1177"/>
                    <a:pt x="51" y="1077"/>
                  </a:cubicBezTo>
                  <a:cubicBezTo>
                    <a:pt x="34" y="1043"/>
                    <a:pt x="17" y="993"/>
                    <a:pt x="1" y="960"/>
                  </a:cubicBezTo>
                  <a:lnTo>
                    <a:pt x="1" y="960"/>
                  </a:lnTo>
                  <a:cubicBezTo>
                    <a:pt x="1" y="1010"/>
                    <a:pt x="17" y="1043"/>
                    <a:pt x="17" y="1077"/>
                  </a:cubicBezTo>
                  <a:cubicBezTo>
                    <a:pt x="51" y="1177"/>
                    <a:pt x="101" y="1277"/>
                    <a:pt x="151" y="1377"/>
                  </a:cubicBezTo>
                  <a:cubicBezTo>
                    <a:pt x="201" y="1428"/>
                    <a:pt x="251" y="1494"/>
                    <a:pt x="318" y="1528"/>
                  </a:cubicBezTo>
                  <a:cubicBezTo>
                    <a:pt x="368" y="1565"/>
                    <a:pt x="437" y="1584"/>
                    <a:pt x="504" y="1584"/>
                  </a:cubicBezTo>
                  <a:cubicBezTo>
                    <a:pt x="526" y="1584"/>
                    <a:pt x="548" y="1582"/>
                    <a:pt x="569" y="1578"/>
                  </a:cubicBezTo>
                  <a:cubicBezTo>
                    <a:pt x="769" y="1528"/>
                    <a:pt x="936" y="1377"/>
                    <a:pt x="987" y="1177"/>
                  </a:cubicBezTo>
                  <a:cubicBezTo>
                    <a:pt x="1037" y="993"/>
                    <a:pt x="1070" y="809"/>
                    <a:pt x="1087" y="609"/>
                  </a:cubicBezTo>
                  <a:cubicBezTo>
                    <a:pt x="1087" y="458"/>
                    <a:pt x="1154" y="325"/>
                    <a:pt x="1237" y="191"/>
                  </a:cubicBezTo>
                  <a:cubicBezTo>
                    <a:pt x="1304" y="124"/>
                    <a:pt x="1388" y="57"/>
                    <a:pt x="1488" y="41"/>
                  </a:cubicBezTo>
                  <a:cubicBezTo>
                    <a:pt x="1555" y="24"/>
                    <a:pt x="1588" y="24"/>
                    <a:pt x="1588" y="24"/>
                  </a:cubicBezTo>
                  <a:cubicBezTo>
                    <a:pt x="1564" y="12"/>
                    <a:pt x="1541" y="0"/>
                    <a:pt x="15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7" name="Google Shape;4047;p60">
              <a:extLst>
                <a:ext uri="{FF2B5EF4-FFF2-40B4-BE49-F238E27FC236}">
                  <a16:creationId xmlns:a16="http://schemas.microsoft.com/office/drawing/2014/main" id="{1C4FA06C-6FB8-423B-BBE9-AAAF2D664C90}"/>
                </a:ext>
              </a:extLst>
            </p:cNvPr>
            <p:cNvSpPr/>
            <p:nvPr/>
          </p:nvSpPr>
          <p:spPr>
            <a:xfrm>
              <a:off x="6934143" y="3561619"/>
              <a:ext cx="81407" cy="138296"/>
            </a:xfrm>
            <a:custGeom>
              <a:avLst/>
              <a:gdLst/>
              <a:ahLst/>
              <a:cxnLst/>
              <a:rect l="l" t="t" r="r" b="b"/>
              <a:pathLst>
                <a:path w="2540" h="4315" extrusionOk="0">
                  <a:moveTo>
                    <a:pt x="485" y="0"/>
                  </a:moveTo>
                  <a:cubicBezTo>
                    <a:pt x="485" y="0"/>
                    <a:pt x="0" y="3542"/>
                    <a:pt x="485" y="3993"/>
                  </a:cubicBezTo>
                  <a:cubicBezTo>
                    <a:pt x="685" y="4207"/>
                    <a:pt x="950" y="4314"/>
                    <a:pt x="1228" y="4314"/>
                  </a:cubicBezTo>
                  <a:cubicBezTo>
                    <a:pt x="1297" y="4314"/>
                    <a:pt x="1367" y="4308"/>
                    <a:pt x="1437" y="4294"/>
                  </a:cubicBezTo>
                  <a:lnTo>
                    <a:pt x="2356" y="352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8" name="Google Shape;4048;p60">
              <a:extLst>
                <a:ext uri="{FF2B5EF4-FFF2-40B4-BE49-F238E27FC236}">
                  <a16:creationId xmlns:a16="http://schemas.microsoft.com/office/drawing/2014/main" id="{29FC4115-D3CF-4788-91C5-9F56F51556DD}"/>
                </a:ext>
              </a:extLst>
            </p:cNvPr>
            <p:cNvSpPr/>
            <p:nvPr/>
          </p:nvSpPr>
          <p:spPr>
            <a:xfrm>
              <a:off x="7270956" y="3173910"/>
              <a:ext cx="146244" cy="114611"/>
            </a:xfrm>
            <a:custGeom>
              <a:avLst/>
              <a:gdLst/>
              <a:ahLst/>
              <a:cxnLst/>
              <a:rect l="l" t="t" r="r" b="b"/>
              <a:pathLst>
                <a:path w="4563" h="3576" extrusionOk="0">
                  <a:moveTo>
                    <a:pt x="3994" y="0"/>
                  </a:moveTo>
                  <a:lnTo>
                    <a:pt x="1655" y="2289"/>
                  </a:lnTo>
                  <a:lnTo>
                    <a:pt x="619" y="1454"/>
                  </a:lnTo>
                  <a:lnTo>
                    <a:pt x="1" y="2122"/>
                  </a:lnTo>
                  <a:lnTo>
                    <a:pt x="1605" y="3576"/>
                  </a:lnTo>
                  <a:lnTo>
                    <a:pt x="4562" y="668"/>
                  </a:lnTo>
                  <a:lnTo>
                    <a:pt x="39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9" name="Google Shape;4049;p60">
              <a:extLst>
                <a:ext uri="{FF2B5EF4-FFF2-40B4-BE49-F238E27FC236}">
                  <a16:creationId xmlns:a16="http://schemas.microsoft.com/office/drawing/2014/main" id="{2A22AC2B-0CAE-4C00-90A9-BC19140EBA30}"/>
                </a:ext>
              </a:extLst>
            </p:cNvPr>
            <p:cNvSpPr/>
            <p:nvPr/>
          </p:nvSpPr>
          <p:spPr>
            <a:xfrm>
              <a:off x="7195479" y="3247785"/>
              <a:ext cx="175121" cy="251721"/>
            </a:xfrm>
            <a:custGeom>
              <a:avLst/>
              <a:gdLst/>
              <a:ahLst/>
              <a:cxnLst/>
              <a:rect l="l" t="t" r="r" b="b"/>
              <a:pathLst>
                <a:path w="5464" h="7854" extrusionOk="0">
                  <a:moveTo>
                    <a:pt x="4086" y="0"/>
                  </a:moveTo>
                  <a:cubicBezTo>
                    <a:pt x="4070" y="0"/>
                    <a:pt x="4060" y="16"/>
                    <a:pt x="4060" y="51"/>
                  </a:cubicBezTo>
                  <a:cubicBezTo>
                    <a:pt x="4077" y="218"/>
                    <a:pt x="4077" y="1137"/>
                    <a:pt x="4077" y="1137"/>
                  </a:cubicBezTo>
                  <a:lnTo>
                    <a:pt x="2473" y="4495"/>
                  </a:lnTo>
                  <a:cubicBezTo>
                    <a:pt x="2306" y="4947"/>
                    <a:pt x="1938" y="5281"/>
                    <a:pt x="1487" y="5448"/>
                  </a:cubicBezTo>
                  <a:lnTo>
                    <a:pt x="0" y="5882"/>
                  </a:lnTo>
                  <a:lnTo>
                    <a:pt x="585" y="7854"/>
                  </a:lnTo>
                  <a:lnTo>
                    <a:pt x="2657" y="7169"/>
                  </a:lnTo>
                  <a:cubicBezTo>
                    <a:pt x="3191" y="6985"/>
                    <a:pt x="3609" y="6567"/>
                    <a:pt x="3793" y="6033"/>
                  </a:cubicBezTo>
                  <a:lnTo>
                    <a:pt x="5213" y="1688"/>
                  </a:lnTo>
                  <a:cubicBezTo>
                    <a:pt x="5313" y="1404"/>
                    <a:pt x="5380" y="1120"/>
                    <a:pt x="5447" y="836"/>
                  </a:cubicBezTo>
                  <a:cubicBezTo>
                    <a:pt x="5464" y="536"/>
                    <a:pt x="5397" y="252"/>
                    <a:pt x="5263" y="1"/>
                  </a:cubicBezTo>
                  <a:lnTo>
                    <a:pt x="4361" y="569"/>
                  </a:lnTo>
                  <a:cubicBezTo>
                    <a:pt x="4334" y="285"/>
                    <a:pt x="4153" y="0"/>
                    <a:pt x="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0" name="Google Shape;4050;p60">
              <a:extLst>
                <a:ext uri="{FF2B5EF4-FFF2-40B4-BE49-F238E27FC236}">
                  <a16:creationId xmlns:a16="http://schemas.microsoft.com/office/drawing/2014/main" id="{6A37C10D-0B38-4F00-8667-B800A5D66C01}"/>
                </a:ext>
              </a:extLst>
            </p:cNvPr>
            <p:cNvSpPr/>
            <p:nvPr/>
          </p:nvSpPr>
          <p:spPr>
            <a:xfrm>
              <a:off x="7069073" y="4391105"/>
              <a:ext cx="111438" cy="48492"/>
            </a:xfrm>
            <a:custGeom>
              <a:avLst/>
              <a:gdLst/>
              <a:ahLst/>
              <a:cxnLst/>
              <a:rect l="l" t="t" r="r" b="b"/>
              <a:pathLst>
                <a:path w="3477" h="1513" extrusionOk="0">
                  <a:moveTo>
                    <a:pt x="1856" y="1"/>
                  </a:moveTo>
                  <a:lnTo>
                    <a:pt x="1" y="17"/>
                  </a:lnTo>
                  <a:lnTo>
                    <a:pt x="18" y="1488"/>
                  </a:lnTo>
                  <a:lnTo>
                    <a:pt x="135" y="1488"/>
                  </a:lnTo>
                  <a:cubicBezTo>
                    <a:pt x="394" y="1496"/>
                    <a:pt x="1045" y="1513"/>
                    <a:pt x="1676" y="1513"/>
                  </a:cubicBezTo>
                  <a:cubicBezTo>
                    <a:pt x="2307" y="1513"/>
                    <a:pt x="2917" y="1496"/>
                    <a:pt x="3092" y="1438"/>
                  </a:cubicBezTo>
                  <a:cubicBezTo>
                    <a:pt x="3476" y="1321"/>
                    <a:pt x="1889" y="986"/>
                    <a:pt x="1889" y="986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1" name="Google Shape;4051;p60">
              <a:extLst>
                <a:ext uri="{FF2B5EF4-FFF2-40B4-BE49-F238E27FC236}">
                  <a16:creationId xmlns:a16="http://schemas.microsoft.com/office/drawing/2014/main" id="{621388CE-542C-43CF-8F78-A56E5A0EC391}"/>
                </a:ext>
              </a:extLst>
            </p:cNvPr>
            <p:cNvSpPr/>
            <p:nvPr/>
          </p:nvSpPr>
          <p:spPr>
            <a:xfrm>
              <a:off x="7069073" y="4421007"/>
              <a:ext cx="21986" cy="16730"/>
            </a:xfrm>
            <a:custGeom>
              <a:avLst/>
              <a:gdLst/>
              <a:ahLst/>
              <a:cxnLst/>
              <a:rect l="l" t="t" r="r" b="b"/>
              <a:pathLst>
                <a:path w="686" h="522" extrusionOk="0">
                  <a:moveTo>
                    <a:pt x="65" y="0"/>
                  </a:moveTo>
                  <a:cubicBezTo>
                    <a:pt x="44" y="0"/>
                    <a:pt x="22" y="1"/>
                    <a:pt x="1" y="3"/>
                  </a:cubicBezTo>
                  <a:lnTo>
                    <a:pt x="18" y="521"/>
                  </a:lnTo>
                  <a:lnTo>
                    <a:pt x="686" y="521"/>
                  </a:lnTo>
                  <a:cubicBezTo>
                    <a:pt x="653" y="371"/>
                    <a:pt x="569" y="220"/>
                    <a:pt x="452" y="120"/>
                  </a:cubicBezTo>
                  <a:cubicBezTo>
                    <a:pt x="336" y="47"/>
                    <a:pt x="207" y="0"/>
                    <a:pt x="65" y="0"/>
                  </a:cubicBezTo>
                  <a:close/>
                </a:path>
              </a:pathLst>
            </a:custGeom>
            <a:solidFill>
              <a:schemeClr val="lt1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2" name="Google Shape;4052;p60">
              <a:extLst>
                <a:ext uri="{FF2B5EF4-FFF2-40B4-BE49-F238E27FC236}">
                  <a16:creationId xmlns:a16="http://schemas.microsoft.com/office/drawing/2014/main" id="{8DBEB0D0-089B-42AF-8CFE-54A393E10AC6}"/>
                </a:ext>
              </a:extLst>
            </p:cNvPr>
            <p:cNvSpPr/>
            <p:nvPr/>
          </p:nvSpPr>
          <p:spPr>
            <a:xfrm>
              <a:off x="7069618" y="4429116"/>
              <a:ext cx="102304" cy="10801"/>
            </a:xfrm>
            <a:custGeom>
              <a:avLst/>
              <a:gdLst/>
              <a:ahLst/>
              <a:cxnLst/>
              <a:rect l="l" t="t" r="r" b="b"/>
              <a:pathLst>
                <a:path w="3192" h="337" extrusionOk="0">
                  <a:moveTo>
                    <a:pt x="2641" y="1"/>
                  </a:moveTo>
                  <a:cubicBezTo>
                    <a:pt x="2540" y="1"/>
                    <a:pt x="2473" y="235"/>
                    <a:pt x="2473" y="235"/>
                  </a:cubicBezTo>
                  <a:lnTo>
                    <a:pt x="1" y="252"/>
                  </a:lnTo>
                  <a:lnTo>
                    <a:pt x="1" y="302"/>
                  </a:lnTo>
                  <a:cubicBezTo>
                    <a:pt x="332" y="325"/>
                    <a:pt x="812" y="336"/>
                    <a:pt x="1297" y="336"/>
                  </a:cubicBezTo>
                  <a:cubicBezTo>
                    <a:pt x="2182" y="336"/>
                    <a:pt x="3082" y="300"/>
                    <a:pt x="3125" y="235"/>
                  </a:cubicBezTo>
                  <a:cubicBezTo>
                    <a:pt x="3192" y="151"/>
                    <a:pt x="2641" y="1"/>
                    <a:pt x="2641" y="1"/>
                  </a:cubicBezTo>
                  <a:close/>
                </a:path>
              </a:pathLst>
            </a:custGeom>
            <a:solidFill>
              <a:schemeClr val="lt1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3" name="Google Shape;4053;p60">
              <a:extLst>
                <a:ext uri="{FF2B5EF4-FFF2-40B4-BE49-F238E27FC236}">
                  <a16:creationId xmlns:a16="http://schemas.microsoft.com/office/drawing/2014/main" id="{1886CF0D-EEDE-4E78-BB42-A99A213731BF}"/>
                </a:ext>
              </a:extLst>
            </p:cNvPr>
            <p:cNvSpPr/>
            <p:nvPr/>
          </p:nvSpPr>
          <p:spPr>
            <a:xfrm>
              <a:off x="7072823" y="4435558"/>
              <a:ext cx="95894" cy="2404"/>
            </a:xfrm>
            <a:custGeom>
              <a:avLst/>
              <a:gdLst/>
              <a:ahLst/>
              <a:cxnLst/>
              <a:rect l="l" t="t" r="r" b="b"/>
              <a:pathLst>
                <a:path w="2992" h="75" extrusionOk="0">
                  <a:moveTo>
                    <a:pt x="2908" y="0"/>
                  </a:moveTo>
                  <a:lnTo>
                    <a:pt x="2574" y="17"/>
                  </a:lnTo>
                  <a:cubicBezTo>
                    <a:pt x="2290" y="34"/>
                    <a:pt x="1889" y="34"/>
                    <a:pt x="1454" y="51"/>
                  </a:cubicBezTo>
                  <a:lnTo>
                    <a:pt x="1" y="51"/>
                  </a:lnTo>
                  <a:lnTo>
                    <a:pt x="335" y="67"/>
                  </a:lnTo>
                  <a:cubicBezTo>
                    <a:pt x="524" y="67"/>
                    <a:pt x="766" y="75"/>
                    <a:pt x="1034" y="75"/>
                  </a:cubicBezTo>
                  <a:cubicBezTo>
                    <a:pt x="1169" y="75"/>
                    <a:pt x="1310" y="73"/>
                    <a:pt x="1454" y="67"/>
                  </a:cubicBezTo>
                  <a:cubicBezTo>
                    <a:pt x="1889" y="67"/>
                    <a:pt x="2290" y="51"/>
                    <a:pt x="2574" y="34"/>
                  </a:cubicBezTo>
                  <a:lnTo>
                    <a:pt x="2908" y="17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4" name="Google Shape;4054;p60">
              <a:extLst>
                <a:ext uri="{FF2B5EF4-FFF2-40B4-BE49-F238E27FC236}">
                  <a16:creationId xmlns:a16="http://schemas.microsoft.com/office/drawing/2014/main" id="{2109233C-E4B6-4D77-9357-A04A072DD0DB}"/>
                </a:ext>
              </a:extLst>
            </p:cNvPr>
            <p:cNvSpPr/>
            <p:nvPr/>
          </p:nvSpPr>
          <p:spPr>
            <a:xfrm>
              <a:off x="7148878" y="4428058"/>
              <a:ext cx="5929" cy="9679"/>
            </a:xfrm>
            <a:custGeom>
              <a:avLst/>
              <a:gdLst/>
              <a:ahLst/>
              <a:cxnLst/>
              <a:rect l="l" t="t" r="r" b="b"/>
              <a:pathLst>
                <a:path w="185" h="302" extrusionOk="0">
                  <a:moveTo>
                    <a:pt x="184" y="0"/>
                  </a:moveTo>
                  <a:lnTo>
                    <a:pt x="184" y="0"/>
                  </a:lnTo>
                  <a:cubicBezTo>
                    <a:pt x="67" y="51"/>
                    <a:pt x="0" y="168"/>
                    <a:pt x="0" y="301"/>
                  </a:cubicBezTo>
                  <a:cubicBezTo>
                    <a:pt x="17" y="234"/>
                    <a:pt x="34" y="184"/>
                    <a:pt x="67" y="134"/>
                  </a:cubicBezTo>
                  <a:cubicBezTo>
                    <a:pt x="101" y="84"/>
                    <a:pt x="134" y="51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5" name="Google Shape;4055;p60">
              <a:extLst>
                <a:ext uri="{FF2B5EF4-FFF2-40B4-BE49-F238E27FC236}">
                  <a16:creationId xmlns:a16="http://schemas.microsoft.com/office/drawing/2014/main" id="{D3979E5B-8523-4D27-AEA7-68A9D151579E}"/>
                </a:ext>
              </a:extLst>
            </p:cNvPr>
            <p:cNvSpPr/>
            <p:nvPr/>
          </p:nvSpPr>
          <p:spPr>
            <a:xfrm>
              <a:off x="7131218" y="4423764"/>
              <a:ext cx="3237" cy="5384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100" y="1"/>
                  </a:moveTo>
                  <a:cubicBezTo>
                    <a:pt x="100" y="1"/>
                    <a:pt x="67" y="34"/>
                    <a:pt x="50" y="84"/>
                  </a:cubicBezTo>
                  <a:cubicBezTo>
                    <a:pt x="17" y="118"/>
                    <a:pt x="0" y="151"/>
                    <a:pt x="0" y="168"/>
                  </a:cubicBezTo>
                  <a:cubicBezTo>
                    <a:pt x="17" y="168"/>
                    <a:pt x="33" y="134"/>
                    <a:pt x="67" y="84"/>
                  </a:cubicBezTo>
                  <a:cubicBezTo>
                    <a:pt x="84" y="51"/>
                    <a:pt x="100" y="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6" name="Google Shape;4056;p60">
              <a:extLst>
                <a:ext uri="{FF2B5EF4-FFF2-40B4-BE49-F238E27FC236}">
                  <a16:creationId xmlns:a16="http://schemas.microsoft.com/office/drawing/2014/main" id="{759E6A98-DFA6-45A6-B853-9CD4992BB47F}"/>
                </a:ext>
              </a:extLst>
            </p:cNvPr>
            <p:cNvSpPr/>
            <p:nvPr/>
          </p:nvSpPr>
          <p:spPr>
            <a:xfrm>
              <a:off x="7126379" y="4423091"/>
              <a:ext cx="3782" cy="3397"/>
            </a:xfrm>
            <a:custGeom>
              <a:avLst/>
              <a:gdLst/>
              <a:ahLst/>
              <a:cxnLst/>
              <a:rect l="l" t="t" r="r" b="b"/>
              <a:pathLst>
                <a:path w="118" h="106" extrusionOk="0">
                  <a:moveTo>
                    <a:pt x="114" y="1"/>
                  </a:moveTo>
                  <a:cubicBezTo>
                    <a:pt x="105" y="1"/>
                    <a:pt x="78" y="25"/>
                    <a:pt x="51" y="39"/>
                  </a:cubicBezTo>
                  <a:cubicBezTo>
                    <a:pt x="17" y="72"/>
                    <a:pt x="1" y="105"/>
                    <a:pt x="1" y="105"/>
                  </a:cubicBezTo>
                  <a:cubicBezTo>
                    <a:pt x="1" y="105"/>
                    <a:pt x="34" y="89"/>
                    <a:pt x="68" y="55"/>
                  </a:cubicBezTo>
                  <a:cubicBezTo>
                    <a:pt x="101" y="22"/>
                    <a:pt x="118" y="5"/>
                    <a:pt x="118" y="5"/>
                  </a:cubicBezTo>
                  <a:cubicBezTo>
                    <a:pt x="118" y="2"/>
                    <a:pt x="116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7" name="Google Shape;4057;p60">
              <a:extLst>
                <a:ext uri="{FF2B5EF4-FFF2-40B4-BE49-F238E27FC236}">
                  <a16:creationId xmlns:a16="http://schemas.microsoft.com/office/drawing/2014/main" id="{EB83CFF6-79E8-48D0-92DB-6D739AE37B1E}"/>
                </a:ext>
              </a:extLst>
            </p:cNvPr>
            <p:cNvSpPr/>
            <p:nvPr/>
          </p:nvSpPr>
          <p:spPr>
            <a:xfrm>
              <a:off x="7123174" y="4420559"/>
              <a:ext cx="6442" cy="577"/>
            </a:xfrm>
            <a:custGeom>
              <a:avLst/>
              <a:gdLst/>
              <a:ahLst/>
              <a:cxnLst/>
              <a:rect l="l" t="t" r="r" b="b"/>
              <a:pathLst>
                <a:path w="201" h="18" extrusionOk="0">
                  <a:moveTo>
                    <a:pt x="0" y="1"/>
                  </a:moveTo>
                  <a:lnTo>
                    <a:pt x="0" y="17"/>
                  </a:lnTo>
                  <a:lnTo>
                    <a:pt x="101" y="17"/>
                  </a:lnTo>
                  <a:cubicBezTo>
                    <a:pt x="134" y="17"/>
                    <a:pt x="168" y="17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8" name="Google Shape;4058;p60">
              <a:extLst>
                <a:ext uri="{FF2B5EF4-FFF2-40B4-BE49-F238E27FC236}">
                  <a16:creationId xmlns:a16="http://schemas.microsoft.com/office/drawing/2014/main" id="{95E251E9-3FC3-4CD2-84AA-3A6CBAD494D7}"/>
                </a:ext>
              </a:extLst>
            </p:cNvPr>
            <p:cNvSpPr/>
            <p:nvPr/>
          </p:nvSpPr>
          <p:spPr>
            <a:xfrm>
              <a:off x="7122116" y="4416809"/>
              <a:ext cx="6987" cy="1154"/>
            </a:xfrm>
            <a:custGeom>
              <a:avLst/>
              <a:gdLst/>
              <a:ahLst/>
              <a:cxnLst/>
              <a:rect l="l" t="t" r="r" b="b"/>
              <a:pathLst>
                <a:path w="218" h="36" extrusionOk="0">
                  <a:moveTo>
                    <a:pt x="0" y="1"/>
                  </a:moveTo>
                  <a:cubicBezTo>
                    <a:pt x="41" y="21"/>
                    <a:pt x="89" y="36"/>
                    <a:pt x="135" y="36"/>
                  </a:cubicBezTo>
                  <a:cubicBezTo>
                    <a:pt x="164" y="36"/>
                    <a:pt x="192" y="30"/>
                    <a:pt x="217" y="17"/>
                  </a:cubicBezTo>
                  <a:cubicBezTo>
                    <a:pt x="195" y="17"/>
                    <a:pt x="173" y="10"/>
                    <a:pt x="150" y="10"/>
                  </a:cubicBezTo>
                  <a:cubicBezTo>
                    <a:pt x="139" y="10"/>
                    <a:pt x="128" y="12"/>
                    <a:pt x="117" y="17"/>
                  </a:cubicBezTo>
                  <a:cubicBezTo>
                    <a:pt x="84" y="1"/>
                    <a:pt x="33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9" name="Google Shape;4059;p60">
              <a:extLst>
                <a:ext uri="{FF2B5EF4-FFF2-40B4-BE49-F238E27FC236}">
                  <a16:creationId xmlns:a16="http://schemas.microsoft.com/office/drawing/2014/main" id="{9BEF5E37-183E-47F0-9645-703DD43067B7}"/>
                </a:ext>
              </a:extLst>
            </p:cNvPr>
            <p:cNvSpPr/>
            <p:nvPr/>
          </p:nvSpPr>
          <p:spPr>
            <a:xfrm>
              <a:off x="7133334" y="4418187"/>
              <a:ext cx="11282" cy="6698"/>
            </a:xfrm>
            <a:custGeom>
              <a:avLst/>
              <a:gdLst/>
              <a:ahLst/>
              <a:cxnLst/>
              <a:rect l="l" t="t" r="r" b="b"/>
              <a:pathLst>
                <a:path w="352" h="209" extrusionOk="0">
                  <a:moveTo>
                    <a:pt x="212" y="17"/>
                  </a:moveTo>
                  <a:cubicBezTo>
                    <a:pt x="247" y="17"/>
                    <a:pt x="283" y="29"/>
                    <a:pt x="318" y="41"/>
                  </a:cubicBezTo>
                  <a:cubicBezTo>
                    <a:pt x="335" y="58"/>
                    <a:pt x="318" y="75"/>
                    <a:pt x="302" y="91"/>
                  </a:cubicBezTo>
                  <a:cubicBezTo>
                    <a:pt x="285" y="108"/>
                    <a:pt x="268" y="108"/>
                    <a:pt x="235" y="125"/>
                  </a:cubicBezTo>
                  <a:cubicBezTo>
                    <a:pt x="201" y="141"/>
                    <a:pt x="151" y="141"/>
                    <a:pt x="118" y="158"/>
                  </a:cubicBezTo>
                  <a:cubicBezTo>
                    <a:pt x="82" y="167"/>
                    <a:pt x="51" y="171"/>
                    <a:pt x="30" y="173"/>
                  </a:cubicBezTo>
                  <a:lnTo>
                    <a:pt x="30" y="173"/>
                  </a:lnTo>
                  <a:cubicBezTo>
                    <a:pt x="43" y="142"/>
                    <a:pt x="55" y="120"/>
                    <a:pt x="68" y="108"/>
                  </a:cubicBezTo>
                  <a:cubicBezTo>
                    <a:pt x="101" y="75"/>
                    <a:pt x="135" y="41"/>
                    <a:pt x="168" y="24"/>
                  </a:cubicBezTo>
                  <a:cubicBezTo>
                    <a:pt x="183" y="20"/>
                    <a:pt x="197" y="17"/>
                    <a:pt x="212" y="17"/>
                  </a:cubicBezTo>
                  <a:close/>
                  <a:moveTo>
                    <a:pt x="236" y="1"/>
                  </a:moveTo>
                  <a:cubicBezTo>
                    <a:pt x="165" y="1"/>
                    <a:pt x="96" y="34"/>
                    <a:pt x="51" y="91"/>
                  </a:cubicBezTo>
                  <a:cubicBezTo>
                    <a:pt x="34" y="108"/>
                    <a:pt x="34" y="141"/>
                    <a:pt x="18" y="174"/>
                  </a:cubicBezTo>
                  <a:lnTo>
                    <a:pt x="18" y="174"/>
                  </a:lnTo>
                  <a:cubicBezTo>
                    <a:pt x="7" y="175"/>
                    <a:pt x="1" y="175"/>
                    <a:pt x="1" y="175"/>
                  </a:cubicBezTo>
                  <a:lnTo>
                    <a:pt x="18" y="175"/>
                  </a:lnTo>
                  <a:cubicBezTo>
                    <a:pt x="18" y="192"/>
                    <a:pt x="18" y="208"/>
                    <a:pt x="18" y="208"/>
                  </a:cubicBezTo>
                  <a:cubicBezTo>
                    <a:pt x="22" y="196"/>
                    <a:pt x="26" y="185"/>
                    <a:pt x="30" y="175"/>
                  </a:cubicBezTo>
                  <a:lnTo>
                    <a:pt x="118" y="175"/>
                  </a:lnTo>
                  <a:cubicBezTo>
                    <a:pt x="168" y="158"/>
                    <a:pt x="201" y="158"/>
                    <a:pt x="252" y="141"/>
                  </a:cubicBezTo>
                  <a:cubicBezTo>
                    <a:pt x="268" y="125"/>
                    <a:pt x="302" y="125"/>
                    <a:pt x="318" y="108"/>
                  </a:cubicBezTo>
                  <a:cubicBezTo>
                    <a:pt x="335" y="91"/>
                    <a:pt x="335" y="91"/>
                    <a:pt x="352" y="75"/>
                  </a:cubicBezTo>
                  <a:cubicBezTo>
                    <a:pt x="352" y="58"/>
                    <a:pt x="335" y="41"/>
                    <a:pt x="335" y="24"/>
                  </a:cubicBezTo>
                  <a:cubicBezTo>
                    <a:pt x="303" y="8"/>
                    <a:pt x="269" y="1"/>
                    <a:pt x="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0" name="Google Shape;4060;p60">
              <a:extLst>
                <a:ext uri="{FF2B5EF4-FFF2-40B4-BE49-F238E27FC236}">
                  <a16:creationId xmlns:a16="http://schemas.microsoft.com/office/drawing/2014/main" id="{9E940FD6-635C-4366-9CAC-A63306D40A80}"/>
                </a:ext>
              </a:extLst>
            </p:cNvPr>
            <p:cNvSpPr/>
            <p:nvPr/>
          </p:nvSpPr>
          <p:spPr>
            <a:xfrm>
              <a:off x="7129071" y="4416264"/>
              <a:ext cx="5929" cy="7532"/>
            </a:xfrm>
            <a:custGeom>
              <a:avLst/>
              <a:gdLst/>
              <a:ahLst/>
              <a:cxnLst/>
              <a:rect l="l" t="t" r="r" b="b"/>
              <a:pathLst>
                <a:path w="185" h="235" extrusionOk="0">
                  <a:moveTo>
                    <a:pt x="34" y="1"/>
                  </a:moveTo>
                  <a:cubicBezTo>
                    <a:pt x="17" y="18"/>
                    <a:pt x="0" y="34"/>
                    <a:pt x="0" y="68"/>
                  </a:cubicBezTo>
                  <a:cubicBezTo>
                    <a:pt x="0" y="84"/>
                    <a:pt x="17" y="101"/>
                    <a:pt x="34" y="118"/>
                  </a:cubicBezTo>
                  <a:cubicBezTo>
                    <a:pt x="50" y="135"/>
                    <a:pt x="67" y="168"/>
                    <a:pt x="84" y="185"/>
                  </a:cubicBezTo>
                  <a:cubicBezTo>
                    <a:pt x="100" y="201"/>
                    <a:pt x="134" y="218"/>
                    <a:pt x="151" y="235"/>
                  </a:cubicBezTo>
                  <a:cubicBezTo>
                    <a:pt x="151" y="235"/>
                    <a:pt x="134" y="218"/>
                    <a:pt x="100" y="168"/>
                  </a:cubicBezTo>
                  <a:cubicBezTo>
                    <a:pt x="84" y="151"/>
                    <a:pt x="50" y="135"/>
                    <a:pt x="50" y="101"/>
                  </a:cubicBezTo>
                  <a:cubicBezTo>
                    <a:pt x="34" y="84"/>
                    <a:pt x="17" y="34"/>
                    <a:pt x="50" y="34"/>
                  </a:cubicBezTo>
                  <a:cubicBezTo>
                    <a:pt x="53" y="31"/>
                    <a:pt x="57" y="30"/>
                    <a:pt x="61" y="30"/>
                  </a:cubicBezTo>
                  <a:cubicBezTo>
                    <a:pt x="79" y="30"/>
                    <a:pt x="104" y="57"/>
                    <a:pt x="117" y="84"/>
                  </a:cubicBezTo>
                  <a:cubicBezTo>
                    <a:pt x="134" y="101"/>
                    <a:pt x="151" y="135"/>
                    <a:pt x="167" y="151"/>
                  </a:cubicBezTo>
                  <a:cubicBezTo>
                    <a:pt x="167" y="118"/>
                    <a:pt x="167" y="84"/>
                    <a:pt x="134" y="68"/>
                  </a:cubicBezTo>
                  <a:cubicBezTo>
                    <a:pt x="117" y="34"/>
                    <a:pt x="84" y="1"/>
                    <a:pt x="34" y="1"/>
                  </a:cubicBezTo>
                  <a:close/>
                  <a:moveTo>
                    <a:pt x="167" y="151"/>
                  </a:moveTo>
                  <a:cubicBezTo>
                    <a:pt x="167" y="185"/>
                    <a:pt x="167" y="201"/>
                    <a:pt x="167" y="235"/>
                  </a:cubicBezTo>
                  <a:cubicBezTo>
                    <a:pt x="184" y="218"/>
                    <a:pt x="184" y="185"/>
                    <a:pt x="167" y="1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1" name="Google Shape;4061;p60">
              <a:extLst>
                <a:ext uri="{FF2B5EF4-FFF2-40B4-BE49-F238E27FC236}">
                  <a16:creationId xmlns:a16="http://schemas.microsoft.com/office/drawing/2014/main" id="{DF7C3ED6-34C3-493C-9830-AB5789B9DD41}"/>
                </a:ext>
              </a:extLst>
            </p:cNvPr>
            <p:cNvSpPr/>
            <p:nvPr/>
          </p:nvSpPr>
          <p:spPr>
            <a:xfrm>
              <a:off x="7069618" y="4420559"/>
              <a:ext cx="21441" cy="16634"/>
            </a:xfrm>
            <a:custGeom>
              <a:avLst/>
              <a:gdLst/>
              <a:ahLst/>
              <a:cxnLst/>
              <a:rect l="l" t="t" r="r" b="b"/>
              <a:pathLst>
                <a:path w="669" h="519" extrusionOk="0">
                  <a:moveTo>
                    <a:pt x="1" y="1"/>
                  </a:moveTo>
                  <a:cubicBezTo>
                    <a:pt x="1" y="9"/>
                    <a:pt x="13" y="9"/>
                    <a:pt x="36" y="9"/>
                  </a:cubicBezTo>
                  <a:cubicBezTo>
                    <a:pt x="59" y="9"/>
                    <a:pt x="92" y="9"/>
                    <a:pt x="134" y="17"/>
                  </a:cubicBezTo>
                  <a:cubicBezTo>
                    <a:pt x="368" y="34"/>
                    <a:pt x="552" y="184"/>
                    <a:pt x="636" y="385"/>
                  </a:cubicBezTo>
                  <a:cubicBezTo>
                    <a:pt x="669" y="468"/>
                    <a:pt x="669" y="519"/>
                    <a:pt x="669" y="519"/>
                  </a:cubicBezTo>
                  <a:cubicBezTo>
                    <a:pt x="669" y="519"/>
                    <a:pt x="669" y="502"/>
                    <a:pt x="669" y="485"/>
                  </a:cubicBezTo>
                  <a:cubicBezTo>
                    <a:pt x="669" y="452"/>
                    <a:pt x="652" y="418"/>
                    <a:pt x="652" y="385"/>
                  </a:cubicBezTo>
                  <a:cubicBezTo>
                    <a:pt x="569" y="168"/>
                    <a:pt x="368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2" name="Google Shape;4062;p60">
              <a:extLst>
                <a:ext uri="{FF2B5EF4-FFF2-40B4-BE49-F238E27FC236}">
                  <a16:creationId xmlns:a16="http://schemas.microsoft.com/office/drawing/2014/main" id="{16BC0B1B-6D97-4A54-8A43-D6F5794C08F2}"/>
                </a:ext>
              </a:extLst>
            </p:cNvPr>
            <p:cNvSpPr/>
            <p:nvPr/>
          </p:nvSpPr>
          <p:spPr>
            <a:xfrm>
              <a:off x="7074971" y="4395912"/>
              <a:ext cx="1122" cy="24679"/>
            </a:xfrm>
            <a:custGeom>
              <a:avLst/>
              <a:gdLst/>
              <a:ahLst/>
              <a:cxnLst/>
              <a:rect l="l" t="t" r="r" b="b"/>
              <a:pathLst>
                <a:path w="35" h="770" extrusionOk="0">
                  <a:moveTo>
                    <a:pt x="17" y="1"/>
                  </a:moveTo>
                  <a:cubicBezTo>
                    <a:pt x="1" y="252"/>
                    <a:pt x="1" y="502"/>
                    <a:pt x="17" y="770"/>
                  </a:cubicBezTo>
                  <a:cubicBezTo>
                    <a:pt x="34" y="502"/>
                    <a:pt x="34" y="252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3" name="Google Shape;4063;p60">
              <a:extLst>
                <a:ext uri="{FF2B5EF4-FFF2-40B4-BE49-F238E27FC236}">
                  <a16:creationId xmlns:a16="http://schemas.microsoft.com/office/drawing/2014/main" id="{2BF12C7E-57FA-4D2D-A495-E052DC3BF167}"/>
                </a:ext>
              </a:extLst>
            </p:cNvPr>
            <p:cNvSpPr/>
            <p:nvPr/>
          </p:nvSpPr>
          <p:spPr>
            <a:xfrm>
              <a:off x="7098527" y="4431552"/>
              <a:ext cx="17724" cy="1058"/>
            </a:xfrm>
            <a:custGeom>
              <a:avLst/>
              <a:gdLst/>
              <a:ahLst/>
              <a:cxnLst/>
              <a:rect l="l" t="t" r="r" b="b"/>
              <a:pathLst>
                <a:path w="553" h="33" extrusionOk="0">
                  <a:moveTo>
                    <a:pt x="512" y="1"/>
                  </a:moveTo>
                  <a:cubicBezTo>
                    <a:pt x="461" y="1"/>
                    <a:pt x="368" y="8"/>
                    <a:pt x="268" y="8"/>
                  </a:cubicBezTo>
                  <a:lnTo>
                    <a:pt x="1" y="8"/>
                  </a:lnTo>
                  <a:cubicBezTo>
                    <a:pt x="60" y="20"/>
                    <a:pt x="127" y="32"/>
                    <a:pt x="191" y="32"/>
                  </a:cubicBezTo>
                  <a:cubicBezTo>
                    <a:pt x="218" y="32"/>
                    <a:pt x="244" y="30"/>
                    <a:pt x="268" y="25"/>
                  </a:cubicBezTo>
                  <a:cubicBezTo>
                    <a:pt x="368" y="25"/>
                    <a:pt x="452" y="25"/>
                    <a:pt x="552" y="8"/>
                  </a:cubicBezTo>
                  <a:cubicBezTo>
                    <a:pt x="552" y="3"/>
                    <a:pt x="537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4" name="Google Shape;4064;p60">
              <a:extLst>
                <a:ext uri="{FF2B5EF4-FFF2-40B4-BE49-F238E27FC236}">
                  <a16:creationId xmlns:a16="http://schemas.microsoft.com/office/drawing/2014/main" id="{CA98EC8D-75AE-42CD-B737-CC9FD2E455FC}"/>
                </a:ext>
              </a:extLst>
            </p:cNvPr>
            <p:cNvSpPr/>
            <p:nvPr/>
          </p:nvSpPr>
          <p:spPr>
            <a:xfrm>
              <a:off x="7086765" y="4431808"/>
              <a:ext cx="2179" cy="3782"/>
            </a:xfrm>
            <a:custGeom>
              <a:avLst/>
              <a:gdLst/>
              <a:ahLst/>
              <a:cxnLst/>
              <a:rect l="l" t="t" r="r" b="b"/>
              <a:pathLst>
                <a:path w="68" h="118" extrusionOk="0">
                  <a:moveTo>
                    <a:pt x="0" y="0"/>
                  </a:moveTo>
                  <a:cubicBezTo>
                    <a:pt x="0" y="17"/>
                    <a:pt x="17" y="34"/>
                    <a:pt x="34" y="51"/>
                  </a:cubicBezTo>
                  <a:cubicBezTo>
                    <a:pt x="34" y="84"/>
                    <a:pt x="50" y="117"/>
                    <a:pt x="50" y="117"/>
                  </a:cubicBezTo>
                  <a:cubicBezTo>
                    <a:pt x="67" y="101"/>
                    <a:pt x="67" y="84"/>
                    <a:pt x="50" y="51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5" name="Google Shape;4065;p60">
              <a:extLst>
                <a:ext uri="{FF2B5EF4-FFF2-40B4-BE49-F238E27FC236}">
                  <a16:creationId xmlns:a16="http://schemas.microsoft.com/office/drawing/2014/main" id="{960EB496-935F-4C7F-8403-C6B701EC5149}"/>
                </a:ext>
              </a:extLst>
            </p:cNvPr>
            <p:cNvSpPr/>
            <p:nvPr/>
          </p:nvSpPr>
          <p:spPr>
            <a:xfrm>
              <a:off x="7082470" y="4426456"/>
              <a:ext cx="2179" cy="2404"/>
            </a:xfrm>
            <a:custGeom>
              <a:avLst/>
              <a:gdLst/>
              <a:ahLst/>
              <a:cxnLst/>
              <a:rect l="l" t="t" r="r" b="b"/>
              <a:pathLst>
                <a:path w="68" h="75" extrusionOk="0">
                  <a:moveTo>
                    <a:pt x="1" y="0"/>
                  </a:moveTo>
                  <a:cubicBezTo>
                    <a:pt x="1" y="0"/>
                    <a:pt x="1" y="34"/>
                    <a:pt x="17" y="50"/>
                  </a:cubicBezTo>
                  <a:cubicBezTo>
                    <a:pt x="41" y="62"/>
                    <a:pt x="56" y="74"/>
                    <a:pt x="63" y="74"/>
                  </a:cubicBezTo>
                  <a:cubicBezTo>
                    <a:pt x="66" y="74"/>
                    <a:pt x="67" y="72"/>
                    <a:pt x="67" y="67"/>
                  </a:cubicBezTo>
                  <a:cubicBezTo>
                    <a:pt x="67" y="67"/>
                    <a:pt x="67" y="50"/>
                    <a:pt x="34" y="34"/>
                  </a:cubicBezTo>
                  <a:cubicBezTo>
                    <a:pt x="17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6" name="Google Shape;4066;p60">
              <a:extLst>
                <a:ext uri="{FF2B5EF4-FFF2-40B4-BE49-F238E27FC236}">
                  <a16:creationId xmlns:a16="http://schemas.microsoft.com/office/drawing/2014/main" id="{A74F5D6C-9C91-42B1-B2A7-ECDC348D1721}"/>
                </a:ext>
              </a:extLst>
            </p:cNvPr>
            <p:cNvSpPr/>
            <p:nvPr/>
          </p:nvSpPr>
          <p:spPr>
            <a:xfrm>
              <a:off x="7076060" y="4423764"/>
              <a:ext cx="3782" cy="1635"/>
            </a:xfrm>
            <a:custGeom>
              <a:avLst/>
              <a:gdLst/>
              <a:ahLst/>
              <a:cxnLst/>
              <a:rect l="l" t="t" r="r" b="b"/>
              <a:pathLst>
                <a:path w="118" h="51" extrusionOk="0">
                  <a:moveTo>
                    <a:pt x="67" y="1"/>
                  </a:moveTo>
                  <a:cubicBezTo>
                    <a:pt x="33" y="1"/>
                    <a:pt x="0" y="1"/>
                    <a:pt x="0" y="18"/>
                  </a:cubicBezTo>
                  <a:cubicBezTo>
                    <a:pt x="0" y="18"/>
                    <a:pt x="33" y="18"/>
                    <a:pt x="50" y="34"/>
                  </a:cubicBezTo>
                  <a:cubicBezTo>
                    <a:pt x="84" y="34"/>
                    <a:pt x="100" y="51"/>
                    <a:pt x="100" y="51"/>
                  </a:cubicBezTo>
                  <a:cubicBezTo>
                    <a:pt x="117" y="34"/>
                    <a:pt x="100" y="18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7" name="Google Shape;4067;p60">
              <a:extLst>
                <a:ext uri="{FF2B5EF4-FFF2-40B4-BE49-F238E27FC236}">
                  <a16:creationId xmlns:a16="http://schemas.microsoft.com/office/drawing/2014/main" id="{5149BBAE-CFCF-4E0C-9BFC-C6C2F7F9E6C3}"/>
                </a:ext>
              </a:extLst>
            </p:cNvPr>
            <p:cNvSpPr/>
            <p:nvPr/>
          </p:nvSpPr>
          <p:spPr>
            <a:xfrm>
              <a:off x="7071221" y="4422834"/>
              <a:ext cx="2179" cy="961"/>
            </a:xfrm>
            <a:custGeom>
              <a:avLst/>
              <a:gdLst/>
              <a:ahLst/>
              <a:cxnLst/>
              <a:rect l="l" t="t" r="r" b="b"/>
              <a:pathLst>
                <a:path w="68" h="30" extrusionOk="0">
                  <a:moveTo>
                    <a:pt x="26" y="1"/>
                  </a:moveTo>
                  <a:cubicBezTo>
                    <a:pt x="22" y="1"/>
                    <a:pt x="17" y="5"/>
                    <a:pt x="17" y="13"/>
                  </a:cubicBezTo>
                  <a:cubicBezTo>
                    <a:pt x="1" y="13"/>
                    <a:pt x="17" y="13"/>
                    <a:pt x="34" y="30"/>
                  </a:cubicBezTo>
                  <a:lnTo>
                    <a:pt x="68" y="30"/>
                  </a:lnTo>
                  <a:cubicBezTo>
                    <a:pt x="68" y="13"/>
                    <a:pt x="51" y="13"/>
                    <a:pt x="34" y="13"/>
                  </a:cubicBezTo>
                  <a:cubicBezTo>
                    <a:pt x="34" y="5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8" name="Google Shape;4068;p60">
              <a:extLst>
                <a:ext uri="{FF2B5EF4-FFF2-40B4-BE49-F238E27FC236}">
                  <a16:creationId xmlns:a16="http://schemas.microsoft.com/office/drawing/2014/main" id="{220CF46C-9C88-42AE-813A-82972E6FA343}"/>
                </a:ext>
              </a:extLst>
            </p:cNvPr>
            <p:cNvSpPr/>
            <p:nvPr/>
          </p:nvSpPr>
          <p:spPr>
            <a:xfrm>
              <a:off x="6862928" y="4349888"/>
              <a:ext cx="83907" cy="99483"/>
            </a:xfrm>
            <a:custGeom>
              <a:avLst/>
              <a:gdLst/>
              <a:ahLst/>
              <a:cxnLst/>
              <a:rect l="l" t="t" r="r" b="b"/>
              <a:pathLst>
                <a:path w="2618" h="3104" extrusionOk="0">
                  <a:moveTo>
                    <a:pt x="936" y="0"/>
                  </a:moveTo>
                  <a:lnTo>
                    <a:pt x="0" y="1119"/>
                  </a:lnTo>
                  <a:lnTo>
                    <a:pt x="84" y="1186"/>
                  </a:lnTo>
                  <a:cubicBezTo>
                    <a:pt x="468" y="1537"/>
                    <a:pt x="2022" y="2941"/>
                    <a:pt x="2356" y="3091"/>
                  </a:cubicBezTo>
                  <a:cubicBezTo>
                    <a:pt x="2376" y="3099"/>
                    <a:pt x="2392" y="3103"/>
                    <a:pt x="2405" y="3103"/>
                  </a:cubicBezTo>
                  <a:cubicBezTo>
                    <a:pt x="2618" y="3103"/>
                    <a:pt x="1738" y="1955"/>
                    <a:pt x="1738" y="1955"/>
                  </a:cubicBezTo>
                  <a:lnTo>
                    <a:pt x="2373" y="1186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9" name="Google Shape;4069;p60">
              <a:extLst>
                <a:ext uri="{FF2B5EF4-FFF2-40B4-BE49-F238E27FC236}">
                  <a16:creationId xmlns:a16="http://schemas.microsoft.com/office/drawing/2014/main" id="{4374F1D4-7E9E-4DA1-AA2E-5E300C8C2F3B}"/>
                </a:ext>
              </a:extLst>
            </p:cNvPr>
            <p:cNvSpPr/>
            <p:nvPr/>
          </p:nvSpPr>
          <p:spPr>
            <a:xfrm>
              <a:off x="6863441" y="4371843"/>
              <a:ext cx="19839" cy="27339"/>
            </a:xfrm>
            <a:custGeom>
              <a:avLst/>
              <a:gdLst/>
              <a:ahLst/>
              <a:cxnLst/>
              <a:rect l="l" t="t" r="r" b="b"/>
              <a:pathLst>
                <a:path w="619" h="853" extrusionOk="0">
                  <a:moveTo>
                    <a:pt x="335" y="0"/>
                  </a:moveTo>
                  <a:lnTo>
                    <a:pt x="1" y="401"/>
                  </a:lnTo>
                  <a:lnTo>
                    <a:pt x="519" y="852"/>
                  </a:lnTo>
                  <a:cubicBezTo>
                    <a:pt x="602" y="702"/>
                    <a:pt x="619" y="551"/>
                    <a:pt x="586" y="384"/>
                  </a:cubicBezTo>
                  <a:cubicBezTo>
                    <a:pt x="552" y="234"/>
                    <a:pt x="469" y="10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0" name="Google Shape;4070;p60">
              <a:extLst>
                <a:ext uri="{FF2B5EF4-FFF2-40B4-BE49-F238E27FC236}">
                  <a16:creationId xmlns:a16="http://schemas.microsoft.com/office/drawing/2014/main" id="{30F922F4-D462-4AA6-984A-0B14D291ACBC}"/>
                </a:ext>
              </a:extLst>
            </p:cNvPr>
            <p:cNvSpPr/>
            <p:nvPr/>
          </p:nvSpPr>
          <p:spPr>
            <a:xfrm>
              <a:off x="6862928" y="4384695"/>
              <a:ext cx="80894" cy="64837"/>
            </a:xfrm>
            <a:custGeom>
              <a:avLst/>
              <a:gdLst/>
              <a:ahLst/>
              <a:cxnLst/>
              <a:rect l="l" t="t" r="r" b="b"/>
              <a:pathLst>
                <a:path w="2524" h="2023" extrusionOk="0">
                  <a:moveTo>
                    <a:pt x="33" y="0"/>
                  </a:moveTo>
                  <a:lnTo>
                    <a:pt x="0" y="17"/>
                  </a:lnTo>
                  <a:cubicBezTo>
                    <a:pt x="660" y="677"/>
                    <a:pt x="2267" y="2022"/>
                    <a:pt x="2418" y="2022"/>
                  </a:cubicBezTo>
                  <a:cubicBezTo>
                    <a:pt x="2420" y="2022"/>
                    <a:pt x="2421" y="2022"/>
                    <a:pt x="2423" y="2022"/>
                  </a:cubicBezTo>
                  <a:cubicBezTo>
                    <a:pt x="2523" y="2005"/>
                    <a:pt x="2206" y="1521"/>
                    <a:pt x="2206" y="1521"/>
                  </a:cubicBezTo>
                  <a:cubicBezTo>
                    <a:pt x="2190" y="1508"/>
                    <a:pt x="2171" y="1503"/>
                    <a:pt x="2150" y="1503"/>
                  </a:cubicBezTo>
                  <a:cubicBezTo>
                    <a:pt x="2056" y="1503"/>
                    <a:pt x="1922" y="1604"/>
                    <a:pt x="1922" y="1604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lt1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1" name="Google Shape;4071;p60">
              <a:extLst>
                <a:ext uri="{FF2B5EF4-FFF2-40B4-BE49-F238E27FC236}">
                  <a16:creationId xmlns:a16="http://schemas.microsoft.com/office/drawing/2014/main" id="{F4F5D49C-2E56-4727-99B1-8523A5FD8CF5}"/>
                </a:ext>
              </a:extLst>
            </p:cNvPr>
            <p:cNvSpPr/>
            <p:nvPr/>
          </p:nvSpPr>
          <p:spPr>
            <a:xfrm>
              <a:off x="6863441" y="4383605"/>
              <a:ext cx="77369" cy="64933"/>
            </a:xfrm>
            <a:custGeom>
              <a:avLst/>
              <a:gdLst/>
              <a:ahLst/>
              <a:cxnLst/>
              <a:rect l="l" t="t" r="r" b="b"/>
              <a:pathLst>
                <a:path w="2414" h="2026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17"/>
                    <a:pt x="17" y="17"/>
                    <a:pt x="17" y="34"/>
                  </a:cubicBezTo>
                  <a:cubicBezTo>
                    <a:pt x="17" y="17"/>
                    <a:pt x="1" y="17"/>
                    <a:pt x="1" y="1"/>
                  </a:cubicBezTo>
                  <a:close/>
                  <a:moveTo>
                    <a:pt x="17" y="34"/>
                  </a:moveTo>
                  <a:lnTo>
                    <a:pt x="84" y="101"/>
                  </a:lnTo>
                  <a:lnTo>
                    <a:pt x="335" y="318"/>
                  </a:lnTo>
                  <a:cubicBezTo>
                    <a:pt x="552" y="519"/>
                    <a:pt x="853" y="769"/>
                    <a:pt x="1187" y="1053"/>
                  </a:cubicBezTo>
                  <a:cubicBezTo>
                    <a:pt x="1521" y="1337"/>
                    <a:pt x="1822" y="1588"/>
                    <a:pt x="2056" y="1755"/>
                  </a:cubicBezTo>
                  <a:lnTo>
                    <a:pt x="2323" y="1956"/>
                  </a:lnTo>
                  <a:lnTo>
                    <a:pt x="2056" y="1738"/>
                  </a:lnTo>
                  <a:cubicBezTo>
                    <a:pt x="1839" y="1571"/>
                    <a:pt x="1538" y="1321"/>
                    <a:pt x="1204" y="1037"/>
                  </a:cubicBezTo>
                  <a:cubicBezTo>
                    <a:pt x="870" y="753"/>
                    <a:pt x="569" y="502"/>
                    <a:pt x="352" y="318"/>
                  </a:cubicBezTo>
                  <a:lnTo>
                    <a:pt x="101" y="84"/>
                  </a:lnTo>
                  <a:lnTo>
                    <a:pt x="17" y="34"/>
                  </a:lnTo>
                  <a:close/>
                  <a:moveTo>
                    <a:pt x="2323" y="1956"/>
                  </a:moveTo>
                  <a:lnTo>
                    <a:pt x="2390" y="2022"/>
                  </a:lnTo>
                  <a:cubicBezTo>
                    <a:pt x="2390" y="2025"/>
                    <a:pt x="2391" y="2026"/>
                    <a:pt x="2392" y="2026"/>
                  </a:cubicBezTo>
                  <a:cubicBezTo>
                    <a:pt x="2398" y="2026"/>
                    <a:pt x="2414" y="2002"/>
                    <a:pt x="2411" y="2002"/>
                  </a:cubicBezTo>
                  <a:lnTo>
                    <a:pt x="2411" y="2002"/>
                  </a:lnTo>
                  <a:cubicBezTo>
                    <a:pt x="2411" y="2002"/>
                    <a:pt x="2409" y="2003"/>
                    <a:pt x="2407" y="2006"/>
                  </a:cubicBezTo>
                  <a:lnTo>
                    <a:pt x="2323" y="1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2" name="Google Shape;4072;p60">
              <a:extLst>
                <a:ext uri="{FF2B5EF4-FFF2-40B4-BE49-F238E27FC236}">
                  <a16:creationId xmlns:a16="http://schemas.microsoft.com/office/drawing/2014/main" id="{4D68B412-776B-4E98-B6F4-AC446E6AF2A4}"/>
                </a:ext>
              </a:extLst>
            </p:cNvPr>
            <p:cNvSpPr/>
            <p:nvPr/>
          </p:nvSpPr>
          <p:spPr>
            <a:xfrm>
              <a:off x="6923951" y="4432770"/>
              <a:ext cx="10769" cy="3878"/>
            </a:xfrm>
            <a:custGeom>
              <a:avLst/>
              <a:gdLst/>
              <a:ahLst/>
              <a:cxnLst/>
              <a:rect l="l" t="t" r="r" b="b"/>
              <a:pathLst>
                <a:path w="336" h="121" extrusionOk="0">
                  <a:moveTo>
                    <a:pt x="231" y="1"/>
                  </a:moveTo>
                  <a:cubicBezTo>
                    <a:pt x="141" y="1"/>
                    <a:pt x="62" y="47"/>
                    <a:pt x="1" y="121"/>
                  </a:cubicBezTo>
                  <a:cubicBezTo>
                    <a:pt x="88" y="63"/>
                    <a:pt x="188" y="17"/>
                    <a:pt x="289" y="17"/>
                  </a:cubicBezTo>
                  <a:cubicBezTo>
                    <a:pt x="304" y="17"/>
                    <a:pt x="320" y="18"/>
                    <a:pt x="335" y="21"/>
                  </a:cubicBezTo>
                  <a:cubicBezTo>
                    <a:pt x="299" y="7"/>
                    <a:pt x="265" y="1"/>
                    <a:pt x="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3" name="Google Shape;4073;p60">
              <a:extLst>
                <a:ext uri="{FF2B5EF4-FFF2-40B4-BE49-F238E27FC236}">
                  <a16:creationId xmlns:a16="http://schemas.microsoft.com/office/drawing/2014/main" id="{5E734B25-A695-4002-9B7B-F68FEACFFC51}"/>
                </a:ext>
              </a:extLst>
            </p:cNvPr>
            <p:cNvSpPr/>
            <p:nvPr/>
          </p:nvSpPr>
          <p:spPr>
            <a:xfrm>
              <a:off x="6915938" y="4416809"/>
              <a:ext cx="5897" cy="1635"/>
            </a:xfrm>
            <a:custGeom>
              <a:avLst/>
              <a:gdLst/>
              <a:ahLst/>
              <a:cxnLst/>
              <a:rect l="l" t="t" r="r" b="b"/>
              <a:pathLst>
                <a:path w="184" h="51" extrusionOk="0">
                  <a:moveTo>
                    <a:pt x="184" y="1"/>
                  </a:moveTo>
                  <a:cubicBezTo>
                    <a:pt x="151" y="1"/>
                    <a:pt x="117" y="1"/>
                    <a:pt x="100" y="17"/>
                  </a:cubicBezTo>
                  <a:cubicBezTo>
                    <a:pt x="50" y="34"/>
                    <a:pt x="0" y="51"/>
                    <a:pt x="17" y="51"/>
                  </a:cubicBezTo>
                  <a:cubicBezTo>
                    <a:pt x="34" y="51"/>
                    <a:pt x="67" y="51"/>
                    <a:pt x="100" y="34"/>
                  </a:cubicBezTo>
                  <a:cubicBezTo>
                    <a:pt x="151" y="17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4" name="Google Shape;4074;p60">
              <a:extLst>
                <a:ext uri="{FF2B5EF4-FFF2-40B4-BE49-F238E27FC236}">
                  <a16:creationId xmlns:a16="http://schemas.microsoft.com/office/drawing/2014/main" id="{668AE4D0-C074-4035-A296-E7FD33EF6B17}"/>
                </a:ext>
              </a:extLst>
            </p:cNvPr>
            <p:cNvSpPr/>
            <p:nvPr/>
          </p:nvSpPr>
          <p:spPr>
            <a:xfrm>
              <a:off x="6914336" y="4413059"/>
              <a:ext cx="4840" cy="577"/>
            </a:xfrm>
            <a:custGeom>
              <a:avLst/>
              <a:gdLst/>
              <a:ahLst/>
              <a:cxnLst/>
              <a:rect l="l" t="t" r="r" b="b"/>
              <a:pathLst>
                <a:path w="151" h="18" extrusionOk="0">
                  <a:moveTo>
                    <a:pt x="67" y="1"/>
                  </a:moveTo>
                  <a:cubicBezTo>
                    <a:pt x="34" y="1"/>
                    <a:pt x="0" y="1"/>
                    <a:pt x="0" y="17"/>
                  </a:cubicBezTo>
                  <a:lnTo>
                    <a:pt x="67" y="17"/>
                  </a:lnTo>
                  <a:cubicBezTo>
                    <a:pt x="117" y="17"/>
                    <a:pt x="150" y="17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5" name="Google Shape;4075;p60">
              <a:extLst>
                <a:ext uri="{FF2B5EF4-FFF2-40B4-BE49-F238E27FC236}">
                  <a16:creationId xmlns:a16="http://schemas.microsoft.com/office/drawing/2014/main" id="{E64965CA-F497-47FF-A4F9-AFD7010EDBA6}"/>
                </a:ext>
              </a:extLst>
            </p:cNvPr>
            <p:cNvSpPr/>
            <p:nvPr/>
          </p:nvSpPr>
          <p:spPr>
            <a:xfrm>
              <a:off x="6915394" y="4407162"/>
              <a:ext cx="4840" cy="4327"/>
            </a:xfrm>
            <a:custGeom>
              <a:avLst/>
              <a:gdLst/>
              <a:ahLst/>
              <a:cxnLst/>
              <a:rect l="l" t="t" r="r" b="b"/>
              <a:pathLst>
                <a:path w="151" h="13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4" y="34"/>
                    <a:pt x="67" y="68"/>
                  </a:cubicBezTo>
                  <a:cubicBezTo>
                    <a:pt x="117" y="101"/>
                    <a:pt x="151" y="134"/>
                    <a:pt x="151" y="134"/>
                  </a:cubicBezTo>
                  <a:cubicBezTo>
                    <a:pt x="151" y="118"/>
                    <a:pt x="117" y="84"/>
                    <a:pt x="84" y="51"/>
                  </a:cubicBezTo>
                  <a:cubicBezTo>
                    <a:pt x="51" y="1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6" name="Google Shape;4076;p60">
              <a:extLst>
                <a:ext uri="{FF2B5EF4-FFF2-40B4-BE49-F238E27FC236}">
                  <a16:creationId xmlns:a16="http://schemas.microsoft.com/office/drawing/2014/main" id="{F1B9E0A4-A62B-4A93-B07D-2405E3EB9D1D}"/>
                </a:ext>
              </a:extLst>
            </p:cNvPr>
            <p:cNvSpPr/>
            <p:nvPr/>
          </p:nvSpPr>
          <p:spPr>
            <a:xfrm>
              <a:off x="6916996" y="4403412"/>
              <a:ext cx="5384" cy="4872"/>
            </a:xfrm>
            <a:custGeom>
              <a:avLst/>
              <a:gdLst/>
              <a:ahLst/>
              <a:cxnLst/>
              <a:rect l="l" t="t" r="r" b="b"/>
              <a:pathLst>
                <a:path w="168" h="152" extrusionOk="0">
                  <a:moveTo>
                    <a:pt x="1" y="1"/>
                  </a:moveTo>
                  <a:cubicBezTo>
                    <a:pt x="34" y="68"/>
                    <a:pt x="101" y="135"/>
                    <a:pt x="168" y="151"/>
                  </a:cubicBezTo>
                  <a:cubicBezTo>
                    <a:pt x="168" y="151"/>
                    <a:pt x="134" y="118"/>
                    <a:pt x="84" y="84"/>
                  </a:cubicBezTo>
                  <a:cubicBezTo>
                    <a:pt x="34" y="34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7" name="Google Shape;4077;p60">
              <a:extLst>
                <a:ext uri="{FF2B5EF4-FFF2-40B4-BE49-F238E27FC236}">
                  <a16:creationId xmlns:a16="http://schemas.microsoft.com/office/drawing/2014/main" id="{97C046D6-929C-4F4C-98A9-A36F6709E3C3}"/>
                </a:ext>
              </a:extLst>
            </p:cNvPr>
            <p:cNvSpPr/>
            <p:nvPr/>
          </p:nvSpPr>
          <p:spPr>
            <a:xfrm>
              <a:off x="6920746" y="4414886"/>
              <a:ext cx="11826" cy="6250"/>
            </a:xfrm>
            <a:custGeom>
              <a:avLst/>
              <a:gdLst/>
              <a:ahLst/>
              <a:cxnLst/>
              <a:rect l="l" t="t" r="r" b="b"/>
              <a:pathLst>
                <a:path w="369" h="195" extrusionOk="0">
                  <a:moveTo>
                    <a:pt x="150" y="20"/>
                  </a:moveTo>
                  <a:cubicBezTo>
                    <a:pt x="179" y="20"/>
                    <a:pt x="211" y="32"/>
                    <a:pt x="235" y="44"/>
                  </a:cubicBezTo>
                  <a:cubicBezTo>
                    <a:pt x="285" y="61"/>
                    <a:pt x="318" y="94"/>
                    <a:pt x="335" y="127"/>
                  </a:cubicBezTo>
                  <a:cubicBezTo>
                    <a:pt x="335" y="152"/>
                    <a:pt x="326" y="167"/>
                    <a:pt x="314" y="167"/>
                  </a:cubicBezTo>
                  <a:cubicBezTo>
                    <a:pt x="310" y="167"/>
                    <a:pt x="306" y="165"/>
                    <a:pt x="301" y="161"/>
                  </a:cubicBezTo>
                  <a:cubicBezTo>
                    <a:pt x="268" y="161"/>
                    <a:pt x="251" y="161"/>
                    <a:pt x="235" y="144"/>
                  </a:cubicBezTo>
                  <a:cubicBezTo>
                    <a:pt x="184" y="127"/>
                    <a:pt x="151" y="111"/>
                    <a:pt x="118" y="94"/>
                  </a:cubicBezTo>
                  <a:cubicBezTo>
                    <a:pt x="80" y="75"/>
                    <a:pt x="53" y="57"/>
                    <a:pt x="37" y="44"/>
                  </a:cubicBezTo>
                  <a:lnTo>
                    <a:pt x="37" y="44"/>
                  </a:lnTo>
                  <a:cubicBezTo>
                    <a:pt x="60" y="34"/>
                    <a:pt x="85" y="27"/>
                    <a:pt x="118" y="27"/>
                  </a:cubicBezTo>
                  <a:cubicBezTo>
                    <a:pt x="127" y="22"/>
                    <a:pt x="139" y="20"/>
                    <a:pt x="150" y="20"/>
                  </a:cubicBezTo>
                  <a:close/>
                  <a:moveTo>
                    <a:pt x="171" y="0"/>
                  </a:moveTo>
                  <a:cubicBezTo>
                    <a:pt x="149" y="0"/>
                    <a:pt x="125" y="3"/>
                    <a:pt x="101" y="10"/>
                  </a:cubicBezTo>
                  <a:cubicBezTo>
                    <a:pt x="85" y="10"/>
                    <a:pt x="52" y="26"/>
                    <a:pt x="35" y="43"/>
                  </a:cubicBezTo>
                  <a:lnTo>
                    <a:pt x="35" y="43"/>
                  </a:lnTo>
                  <a:cubicBezTo>
                    <a:pt x="23" y="33"/>
                    <a:pt x="17" y="27"/>
                    <a:pt x="17" y="27"/>
                  </a:cubicBezTo>
                  <a:lnTo>
                    <a:pt x="17" y="27"/>
                  </a:lnTo>
                  <a:cubicBezTo>
                    <a:pt x="21" y="34"/>
                    <a:pt x="25" y="40"/>
                    <a:pt x="29" y="47"/>
                  </a:cubicBezTo>
                  <a:lnTo>
                    <a:pt x="29" y="47"/>
                  </a:lnTo>
                  <a:cubicBezTo>
                    <a:pt x="30" y="46"/>
                    <a:pt x="31" y="46"/>
                    <a:pt x="32" y="45"/>
                  </a:cubicBezTo>
                  <a:lnTo>
                    <a:pt x="32" y="45"/>
                  </a:lnTo>
                  <a:cubicBezTo>
                    <a:pt x="31" y="46"/>
                    <a:pt x="31" y="47"/>
                    <a:pt x="30" y="48"/>
                  </a:cubicBezTo>
                  <a:lnTo>
                    <a:pt x="30" y="48"/>
                  </a:lnTo>
                  <a:cubicBezTo>
                    <a:pt x="29" y="48"/>
                    <a:pt x="29" y="47"/>
                    <a:pt x="29" y="47"/>
                  </a:cubicBezTo>
                  <a:lnTo>
                    <a:pt x="29" y="47"/>
                  </a:lnTo>
                  <a:cubicBezTo>
                    <a:pt x="19" y="51"/>
                    <a:pt x="10" y="56"/>
                    <a:pt x="1" y="61"/>
                  </a:cubicBezTo>
                  <a:cubicBezTo>
                    <a:pt x="1" y="61"/>
                    <a:pt x="15" y="61"/>
                    <a:pt x="30" y="48"/>
                  </a:cubicBezTo>
                  <a:lnTo>
                    <a:pt x="30" y="48"/>
                  </a:lnTo>
                  <a:cubicBezTo>
                    <a:pt x="48" y="74"/>
                    <a:pt x="74" y="97"/>
                    <a:pt x="101" y="111"/>
                  </a:cubicBezTo>
                  <a:cubicBezTo>
                    <a:pt x="134" y="127"/>
                    <a:pt x="184" y="144"/>
                    <a:pt x="218" y="161"/>
                  </a:cubicBezTo>
                  <a:cubicBezTo>
                    <a:pt x="251" y="178"/>
                    <a:pt x="268" y="178"/>
                    <a:pt x="301" y="194"/>
                  </a:cubicBezTo>
                  <a:cubicBezTo>
                    <a:pt x="318" y="194"/>
                    <a:pt x="335" y="194"/>
                    <a:pt x="351" y="178"/>
                  </a:cubicBezTo>
                  <a:cubicBezTo>
                    <a:pt x="351" y="161"/>
                    <a:pt x="368" y="144"/>
                    <a:pt x="351" y="127"/>
                  </a:cubicBezTo>
                  <a:cubicBezTo>
                    <a:pt x="325" y="48"/>
                    <a:pt x="257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8" name="Google Shape;4078;p60">
              <a:extLst>
                <a:ext uri="{FF2B5EF4-FFF2-40B4-BE49-F238E27FC236}">
                  <a16:creationId xmlns:a16="http://schemas.microsoft.com/office/drawing/2014/main" id="{EE3B65C6-BF9C-48D0-831E-4C10BB8241D6}"/>
                </a:ext>
              </a:extLst>
            </p:cNvPr>
            <p:cNvSpPr/>
            <p:nvPr/>
          </p:nvSpPr>
          <p:spPr>
            <a:xfrm>
              <a:off x="6920746" y="4408251"/>
              <a:ext cx="4327" cy="8589"/>
            </a:xfrm>
            <a:custGeom>
              <a:avLst/>
              <a:gdLst/>
              <a:ahLst/>
              <a:cxnLst/>
              <a:rect l="l" t="t" r="r" b="b"/>
              <a:pathLst>
                <a:path w="135" h="268" extrusionOk="0">
                  <a:moveTo>
                    <a:pt x="84" y="0"/>
                  </a:moveTo>
                  <a:cubicBezTo>
                    <a:pt x="67" y="0"/>
                    <a:pt x="34" y="0"/>
                    <a:pt x="34" y="34"/>
                  </a:cubicBezTo>
                  <a:cubicBezTo>
                    <a:pt x="17" y="50"/>
                    <a:pt x="17" y="67"/>
                    <a:pt x="1" y="84"/>
                  </a:cubicBezTo>
                  <a:cubicBezTo>
                    <a:pt x="1" y="117"/>
                    <a:pt x="1" y="134"/>
                    <a:pt x="1" y="167"/>
                  </a:cubicBezTo>
                  <a:cubicBezTo>
                    <a:pt x="1" y="201"/>
                    <a:pt x="17" y="234"/>
                    <a:pt x="34" y="251"/>
                  </a:cubicBezTo>
                  <a:cubicBezTo>
                    <a:pt x="34" y="251"/>
                    <a:pt x="17" y="217"/>
                    <a:pt x="17" y="167"/>
                  </a:cubicBezTo>
                  <a:cubicBezTo>
                    <a:pt x="17" y="134"/>
                    <a:pt x="17" y="117"/>
                    <a:pt x="34" y="84"/>
                  </a:cubicBezTo>
                  <a:cubicBezTo>
                    <a:pt x="34" y="57"/>
                    <a:pt x="45" y="29"/>
                    <a:pt x="67" y="29"/>
                  </a:cubicBezTo>
                  <a:cubicBezTo>
                    <a:pt x="72" y="29"/>
                    <a:pt x="78" y="31"/>
                    <a:pt x="84" y="34"/>
                  </a:cubicBezTo>
                  <a:cubicBezTo>
                    <a:pt x="101" y="50"/>
                    <a:pt x="118" y="84"/>
                    <a:pt x="101" y="117"/>
                  </a:cubicBezTo>
                  <a:cubicBezTo>
                    <a:pt x="101" y="151"/>
                    <a:pt x="101" y="167"/>
                    <a:pt x="84" y="201"/>
                  </a:cubicBezTo>
                  <a:cubicBezTo>
                    <a:pt x="67" y="217"/>
                    <a:pt x="51" y="234"/>
                    <a:pt x="34" y="268"/>
                  </a:cubicBezTo>
                  <a:cubicBezTo>
                    <a:pt x="34" y="268"/>
                    <a:pt x="67" y="251"/>
                    <a:pt x="101" y="201"/>
                  </a:cubicBezTo>
                  <a:cubicBezTo>
                    <a:pt x="118" y="184"/>
                    <a:pt x="118" y="151"/>
                    <a:pt x="134" y="117"/>
                  </a:cubicBezTo>
                  <a:cubicBezTo>
                    <a:pt x="134" y="84"/>
                    <a:pt x="118" y="34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9" name="Google Shape;4079;p60">
              <a:extLst>
                <a:ext uri="{FF2B5EF4-FFF2-40B4-BE49-F238E27FC236}">
                  <a16:creationId xmlns:a16="http://schemas.microsoft.com/office/drawing/2014/main" id="{1C6E53F9-3582-4C2A-B925-B4A1456C50C1}"/>
                </a:ext>
              </a:extLst>
            </p:cNvPr>
            <p:cNvSpPr/>
            <p:nvPr/>
          </p:nvSpPr>
          <p:spPr>
            <a:xfrm>
              <a:off x="6874690" y="4372355"/>
              <a:ext cx="10737" cy="26281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1" y="1"/>
                  </a:moveTo>
                  <a:cubicBezTo>
                    <a:pt x="1" y="1"/>
                    <a:pt x="51" y="17"/>
                    <a:pt x="101" y="84"/>
                  </a:cubicBezTo>
                  <a:cubicBezTo>
                    <a:pt x="268" y="251"/>
                    <a:pt x="301" y="485"/>
                    <a:pt x="235" y="703"/>
                  </a:cubicBezTo>
                  <a:cubicBezTo>
                    <a:pt x="201" y="769"/>
                    <a:pt x="168" y="819"/>
                    <a:pt x="168" y="819"/>
                  </a:cubicBezTo>
                  <a:cubicBezTo>
                    <a:pt x="184" y="819"/>
                    <a:pt x="184" y="803"/>
                    <a:pt x="201" y="786"/>
                  </a:cubicBezTo>
                  <a:cubicBezTo>
                    <a:pt x="218" y="769"/>
                    <a:pt x="235" y="736"/>
                    <a:pt x="251" y="703"/>
                  </a:cubicBezTo>
                  <a:cubicBezTo>
                    <a:pt x="335" y="485"/>
                    <a:pt x="285" y="235"/>
                    <a:pt x="118" y="68"/>
                  </a:cubicBezTo>
                  <a:cubicBezTo>
                    <a:pt x="84" y="51"/>
                    <a:pt x="67" y="34"/>
                    <a:pt x="34" y="17"/>
                  </a:cubicBezTo>
                  <a:cubicBezTo>
                    <a:pt x="17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0" name="Google Shape;4080;p60">
              <a:extLst>
                <a:ext uri="{FF2B5EF4-FFF2-40B4-BE49-F238E27FC236}">
                  <a16:creationId xmlns:a16="http://schemas.microsoft.com/office/drawing/2014/main" id="{C2C23C0D-679E-4980-8FA9-F2F770E9ED42}"/>
                </a:ext>
              </a:extLst>
            </p:cNvPr>
            <p:cNvSpPr/>
            <p:nvPr/>
          </p:nvSpPr>
          <p:spPr>
            <a:xfrm>
              <a:off x="6879530" y="4356843"/>
              <a:ext cx="16089" cy="18781"/>
            </a:xfrm>
            <a:custGeom>
              <a:avLst/>
              <a:gdLst/>
              <a:ahLst/>
              <a:cxnLst/>
              <a:rect l="l" t="t" r="r" b="b"/>
              <a:pathLst>
                <a:path w="502" h="586" extrusionOk="0">
                  <a:moveTo>
                    <a:pt x="501" y="0"/>
                  </a:moveTo>
                  <a:cubicBezTo>
                    <a:pt x="401" y="100"/>
                    <a:pt x="317" y="184"/>
                    <a:pt x="234" y="284"/>
                  </a:cubicBezTo>
                  <a:cubicBezTo>
                    <a:pt x="150" y="385"/>
                    <a:pt x="67" y="485"/>
                    <a:pt x="0" y="585"/>
                  </a:cubicBezTo>
                  <a:cubicBezTo>
                    <a:pt x="167" y="401"/>
                    <a:pt x="334" y="217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1" name="Google Shape;4081;p60">
              <a:extLst>
                <a:ext uri="{FF2B5EF4-FFF2-40B4-BE49-F238E27FC236}">
                  <a16:creationId xmlns:a16="http://schemas.microsoft.com/office/drawing/2014/main" id="{B761FC8E-5373-4E6F-934B-C5461A0363DA}"/>
                </a:ext>
              </a:extLst>
            </p:cNvPr>
            <p:cNvSpPr/>
            <p:nvPr/>
          </p:nvSpPr>
          <p:spPr>
            <a:xfrm>
              <a:off x="6889689" y="4399149"/>
              <a:ext cx="13429" cy="11282"/>
            </a:xfrm>
            <a:custGeom>
              <a:avLst/>
              <a:gdLst/>
              <a:ahLst/>
              <a:cxnLst/>
              <a:rect l="l" t="t" r="r" b="b"/>
              <a:pathLst>
                <a:path w="419" h="352" extrusionOk="0">
                  <a:moveTo>
                    <a:pt x="0" y="0"/>
                  </a:moveTo>
                  <a:lnTo>
                    <a:pt x="0" y="0"/>
                  </a:lnTo>
                  <a:cubicBezTo>
                    <a:pt x="117" y="151"/>
                    <a:pt x="251" y="268"/>
                    <a:pt x="418" y="351"/>
                  </a:cubicBezTo>
                  <a:cubicBezTo>
                    <a:pt x="418" y="351"/>
                    <a:pt x="318" y="284"/>
                    <a:pt x="201" y="184"/>
                  </a:cubicBezTo>
                  <a:cubicBezTo>
                    <a:pt x="84" y="84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2" name="Google Shape;4082;p60">
              <a:extLst>
                <a:ext uri="{FF2B5EF4-FFF2-40B4-BE49-F238E27FC236}">
                  <a16:creationId xmlns:a16="http://schemas.microsoft.com/office/drawing/2014/main" id="{500757DE-C731-451A-B7DE-175039A20137}"/>
                </a:ext>
              </a:extLst>
            </p:cNvPr>
            <p:cNvSpPr/>
            <p:nvPr/>
          </p:nvSpPr>
          <p:spPr>
            <a:xfrm>
              <a:off x="6879530" y="4391649"/>
              <a:ext cx="1635" cy="3782"/>
            </a:xfrm>
            <a:custGeom>
              <a:avLst/>
              <a:gdLst/>
              <a:ahLst/>
              <a:cxnLst/>
              <a:rect l="l" t="t" r="r" b="b"/>
              <a:pathLst>
                <a:path w="51" h="118" extrusionOk="0">
                  <a:moveTo>
                    <a:pt x="33" y="0"/>
                  </a:moveTo>
                  <a:cubicBezTo>
                    <a:pt x="33" y="0"/>
                    <a:pt x="17" y="34"/>
                    <a:pt x="17" y="67"/>
                  </a:cubicBezTo>
                  <a:cubicBezTo>
                    <a:pt x="0" y="84"/>
                    <a:pt x="0" y="117"/>
                    <a:pt x="0" y="117"/>
                  </a:cubicBezTo>
                  <a:cubicBezTo>
                    <a:pt x="0" y="117"/>
                    <a:pt x="33" y="101"/>
                    <a:pt x="33" y="67"/>
                  </a:cubicBezTo>
                  <a:cubicBezTo>
                    <a:pt x="50" y="34"/>
                    <a:pt x="33" y="0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3" name="Google Shape;4083;p60">
              <a:extLst>
                <a:ext uri="{FF2B5EF4-FFF2-40B4-BE49-F238E27FC236}">
                  <a16:creationId xmlns:a16="http://schemas.microsoft.com/office/drawing/2014/main" id="{AF016AF9-6CDE-44D6-96D5-788C5AA54921}"/>
                </a:ext>
              </a:extLst>
            </p:cNvPr>
            <p:cNvSpPr/>
            <p:nvPr/>
          </p:nvSpPr>
          <p:spPr>
            <a:xfrm>
              <a:off x="6880587" y="4384695"/>
              <a:ext cx="577" cy="3237"/>
            </a:xfrm>
            <a:custGeom>
              <a:avLst/>
              <a:gdLst/>
              <a:ahLst/>
              <a:cxnLst/>
              <a:rect l="l" t="t" r="r" b="b"/>
              <a:pathLst>
                <a:path w="18" h="101" extrusionOk="0">
                  <a:moveTo>
                    <a:pt x="0" y="0"/>
                  </a:moveTo>
                  <a:cubicBezTo>
                    <a:pt x="0" y="0"/>
                    <a:pt x="0" y="33"/>
                    <a:pt x="0" y="50"/>
                  </a:cubicBezTo>
                  <a:cubicBezTo>
                    <a:pt x="0" y="84"/>
                    <a:pt x="0" y="100"/>
                    <a:pt x="17" y="100"/>
                  </a:cubicBezTo>
                  <a:cubicBezTo>
                    <a:pt x="17" y="100"/>
                    <a:pt x="17" y="84"/>
                    <a:pt x="17" y="50"/>
                  </a:cubicBezTo>
                  <a:cubicBezTo>
                    <a:pt x="17" y="17"/>
                    <a:pt x="1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4" name="Google Shape;4084;p60">
              <a:extLst>
                <a:ext uri="{FF2B5EF4-FFF2-40B4-BE49-F238E27FC236}">
                  <a16:creationId xmlns:a16="http://schemas.microsoft.com/office/drawing/2014/main" id="{2723FFB3-0089-4A65-9C56-B91B73B62B85}"/>
                </a:ext>
              </a:extLst>
            </p:cNvPr>
            <p:cNvSpPr/>
            <p:nvPr/>
          </p:nvSpPr>
          <p:spPr>
            <a:xfrm>
              <a:off x="6877382" y="4378797"/>
              <a:ext cx="2179" cy="3237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0" y="0"/>
                  </a:moveTo>
                  <a:cubicBezTo>
                    <a:pt x="0" y="0"/>
                    <a:pt x="17" y="17"/>
                    <a:pt x="34" y="50"/>
                  </a:cubicBezTo>
                  <a:cubicBezTo>
                    <a:pt x="50" y="67"/>
                    <a:pt x="50" y="101"/>
                    <a:pt x="67" y="101"/>
                  </a:cubicBezTo>
                  <a:cubicBezTo>
                    <a:pt x="67" y="101"/>
                    <a:pt x="67" y="67"/>
                    <a:pt x="50" y="34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5" name="Google Shape;4085;p60">
              <a:extLst>
                <a:ext uri="{FF2B5EF4-FFF2-40B4-BE49-F238E27FC236}">
                  <a16:creationId xmlns:a16="http://schemas.microsoft.com/office/drawing/2014/main" id="{F541992D-2015-4707-B6D1-D4057491813F}"/>
                </a:ext>
              </a:extLst>
            </p:cNvPr>
            <p:cNvSpPr/>
            <p:nvPr/>
          </p:nvSpPr>
          <p:spPr>
            <a:xfrm>
              <a:off x="6874690" y="4375048"/>
              <a:ext cx="1122" cy="1635"/>
            </a:xfrm>
            <a:custGeom>
              <a:avLst/>
              <a:gdLst/>
              <a:ahLst/>
              <a:cxnLst/>
              <a:rect l="l" t="t" r="r" b="b"/>
              <a:pathLst>
                <a:path w="35" h="51" extrusionOk="0">
                  <a:moveTo>
                    <a:pt x="1" y="0"/>
                  </a:moveTo>
                  <a:cubicBezTo>
                    <a:pt x="1" y="0"/>
                    <a:pt x="1" y="17"/>
                    <a:pt x="1" y="34"/>
                  </a:cubicBezTo>
                  <a:cubicBezTo>
                    <a:pt x="17" y="50"/>
                    <a:pt x="34" y="50"/>
                    <a:pt x="34" y="50"/>
                  </a:cubicBezTo>
                  <a:cubicBezTo>
                    <a:pt x="34" y="50"/>
                    <a:pt x="34" y="34"/>
                    <a:pt x="34" y="17"/>
                  </a:cubicBezTo>
                  <a:cubicBezTo>
                    <a:pt x="17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6" name="Google Shape;4086;p60">
              <a:extLst>
                <a:ext uri="{FF2B5EF4-FFF2-40B4-BE49-F238E27FC236}">
                  <a16:creationId xmlns:a16="http://schemas.microsoft.com/office/drawing/2014/main" id="{4B334430-59A7-4F0D-984B-0F83724468BC}"/>
                </a:ext>
              </a:extLst>
            </p:cNvPr>
            <p:cNvSpPr/>
            <p:nvPr/>
          </p:nvSpPr>
          <p:spPr>
            <a:xfrm>
              <a:off x="6868280" y="3742060"/>
              <a:ext cx="330435" cy="671031"/>
            </a:xfrm>
            <a:custGeom>
              <a:avLst/>
              <a:gdLst/>
              <a:ahLst/>
              <a:cxnLst/>
              <a:rect l="l" t="t" r="r" b="b"/>
              <a:pathLst>
                <a:path w="10310" h="20937" extrusionOk="0">
                  <a:moveTo>
                    <a:pt x="9340" y="1"/>
                  </a:moveTo>
                  <a:lnTo>
                    <a:pt x="5447" y="118"/>
                  </a:lnTo>
                  <a:cubicBezTo>
                    <a:pt x="5447" y="118"/>
                    <a:pt x="4829" y="2741"/>
                    <a:pt x="5013" y="3259"/>
                  </a:cubicBezTo>
                  <a:cubicBezTo>
                    <a:pt x="5180" y="3777"/>
                    <a:pt x="6316" y="4078"/>
                    <a:pt x="6316" y="4078"/>
                  </a:cubicBezTo>
                  <a:lnTo>
                    <a:pt x="6283" y="11262"/>
                  </a:lnTo>
                  <a:lnTo>
                    <a:pt x="0" y="19032"/>
                  </a:lnTo>
                  <a:lnTo>
                    <a:pt x="2323" y="20937"/>
                  </a:lnTo>
                  <a:cubicBezTo>
                    <a:pt x="2323" y="20937"/>
                    <a:pt x="9123" y="13150"/>
                    <a:pt x="9725" y="11747"/>
                  </a:cubicBezTo>
                  <a:cubicBezTo>
                    <a:pt x="10309" y="10327"/>
                    <a:pt x="9340" y="1"/>
                    <a:pt x="9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7" name="Google Shape;4087;p60">
              <a:extLst>
                <a:ext uri="{FF2B5EF4-FFF2-40B4-BE49-F238E27FC236}">
                  <a16:creationId xmlns:a16="http://schemas.microsoft.com/office/drawing/2014/main" id="{711479F2-D077-472B-ACD6-F6B6417B2A35}"/>
                </a:ext>
              </a:extLst>
            </p:cNvPr>
            <p:cNvSpPr/>
            <p:nvPr/>
          </p:nvSpPr>
          <p:spPr>
            <a:xfrm>
              <a:off x="6975904" y="3711548"/>
              <a:ext cx="179961" cy="699940"/>
            </a:xfrm>
            <a:custGeom>
              <a:avLst/>
              <a:gdLst/>
              <a:ahLst/>
              <a:cxnLst/>
              <a:rect l="l" t="t" r="r" b="b"/>
              <a:pathLst>
                <a:path w="5615" h="21839" extrusionOk="0">
                  <a:moveTo>
                    <a:pt x="5297" y="0"/>
                  </a:moveTo>
                  <a:lnTo>
                    <a:pt x="134" y="518"/>
                  </a:lnTo>
                  <a:lnTo>
                    <a:pt x="67" y="1955"/>
                  </a:lnTo>
                  <a:cubicBezTo>
                    <a:pt x="1" y="3192"/>
                    <a:pt x="468" y="3743"/>
                    <a:pt x="803" y="4061"/>
                  </a:cubicBezTo>
                  <a:lnTo>
                    <a:pt x="2407" y="21838"/>
                  </a:lnTo>
                  <a:lnTo>
                    <a:pt x="5615" y="21822"/>
                  </a:lnTo>
                  <a:lnTo>
                    <a:pt x="52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8" name="Google Shape;4088;p60">
              <a:extLst>
                <a:ext uri="{FF2B5EF4-FFF2-40B4-BE49-F238E27FC236}">
                  <a16:creationId xmlns:a16="http://schemas.microsoft.com/office/drawing/2014/main" id="{6CCC7D6F-CA5D-45F4-9AEA-94059A0AFA2B}"/>
                </a:ext>
              </a:extLst>
            </p:cNvPr>
            <p:cNvSpPr/>
            <p:nvPr/>
          </p:nvSpPr>
          <p:spPr>
            <a:xfrm>
              <a:off x="7037504" y="3852921"/>
              <a:ext cx="39646" cy="289219"/>
            </a:xfrm>
            <a:custGeom>
              <a:avLst/>
              <a:gdLst/>
              <a:ahLst/>
              <a:cxnLst/>
              <a:rect l="l" t="t" r="r" b="b"/>
              <a:pathLst>
                <a:path w="1237" h="9024" extrusionOk="0">
                  <a:moveTo>
                    <a:pt x="618" y="1"/>
                  </a:moveTo>
                  <a:cubicBezTo>
                    <a:pt x="602" y="34"/>
                    <a:pt x="602" y="67"/>
                    <a:pt x="618" y="101"/>
                  </a:cubicBezTo>
                  <a:cubicBezTo>
                    <a:pt x="618" y="67"/>
                    <a:pt x="618" y="34"/>
                    <a:pt x="618" y="1"/>
                  </a:cubicBezTo>
                  <a:close/>
                  <a:moveTo>
                    <a:pt x="618" y="101"/>
                  </a:moveTo>
                  <a:cubicBezTo>
                    <a:pt x="618" y="168"/>
                    <a:pt x="618" y="268"/>
                    <a:pt x="618" y="385"/>
                  </a:cubicBezTo>
                  <a:cubicBezTo>
                    <a:pt x="635" y="619"/>
                    <a:pt x="652" y="953"/>
                    <a:pt x="685" y="1387"/>
                  </a:cubicBezTo>
                  <a:cubicBezTo>
                    <a:pt x="735" y="2239"/>
                    <a:pt x="819" y="3409"/>
                    <a:pt x="936" y="4712"/>
                  </a:cubicBezTo>
                  <a:cubicBezTo>
                    <a:pt x="1035" y="5692"/>
                    <a:pt x="1118" y="6605"/>
                    <a:pt x="1185" y="7371"/>
                  </a:cubicBezTo>
                  <a:lnTo>
                    <a:pt x="1185" y="7371"/>
                  </a:lnTo>
                  <a:lnTo>
                    <a:pt x="334" y="8555"/>
                  </a:lnTo>
                  <a:lnTo>
                    <a:pt x="84" y="8906"/>
                  </a:lnTo>
                  <a:lnTo>
                    <a:pt x="33" y="8990"/>
                  </a:lnTo>
                  <a:lnTo>
                    <a:pt x="33" y="8990"/>
                  </a:lnTo>
                  <a:lnTo>
                    <a:pt x="100" y="8906"/>
                  </a:lnTo>
                  <a:lnTo>
                    <a:pt x="351" y="8589"/>
                  </a:lnTo>
                  <a:cubicBezTo>
                    <a:pt x="568" y="8288"/>
                    <a:pt x="869" y="7887"/>
                    <a:pt x="1236" y="7402"/>
                  </a:cubicBezTo>
                  <a:lnTo>
                    <a:pt x="1236" y="7386"/>
                  </a:lnTo>
                  <a:cubicBezTo>
                    <a:pt x="1186" y="6617"/>
                    <a:pt x="1103" y="5698"/>
                    <a:pt x="1003" y="4712"/>
                  </a:cubicBezTo>
                  <a:cubicBezTo>
                    <a:pt x="902" y="3409"/>
                    <a:pt x="785" y="2239"/>
                    <a:pt x="719" y="1387"/>
                  </a:cubicBezTo>
                  <a:cubicBezTo>
                    <a:pt x="685" y="970"/>
                    <a:pt x="668" y="619"/>
                    <a:pt x="652" y="368"/>
                  </a:cubicBezTo>
                  <a:cubicBezTo>
                    <a:pt x="635" y="268"/>
                    <a:pt x="635" y="168"/>
                    <a:pt x="618" y="101"/>
                  </a:cubicBezTo>
                  <a:close/>
                  <a:moveTo>
                    <a:pt x="33" y="8990"/>
                  </a:moveTo>
                  <a:cubicBezTo>
                    <a:pt x="20" y="8990"/>
                    <a:pt x="18" y="9000"/>
                    <a:pt x="17" y="9012"/>
                  </a:cubicBezTo>
                  <a:lnTo>
                    <a:pt x="17" y="9012"/>
                  </a:lnTo>
                  <a:cubicBezTo>
                    <a:pt x="21" y="9006"/>
                    <a:pt x="25" y="8998"/>
                    <a:pt x="33" y="8990"/>
                  </a:cubicBezTo>
                  <a:close/>
                  <a:moveTo>
                    <a:pt x="17" y="9012"/>
                  </a:moveTo>
                  <a:cubicBezTo>
                    <a:pt x="13" y="9019"/>
                    <a:pt x="9" y="9023"/>
                    <a:pt x="0" y="9023"/>
                  </a:cubicBezTo>
                  <a:lnTo>
                    <a:pt x="17" y="9023"/>
                  </a:lnTo>
                  <a:cubicBezTo>
                    <a:pt x="17" y="9019"/>
                    <a:pt x="17" y="9016"/>
                    <a:pt x="17" y="90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9" name="Google Shape;4089;p60">
              <a:extLst>
                <a:ext uri="{FF2B5EF4-FFF2-40B4-BE49-F238E27FC236}">
                  <a16:creationId xmlns:a16="http://schemas.microsoft.com/office/drawing/2014/main" id="{EB729755-D2EB-4E12-B63A-693977C37F5B}"/>
                </a:ext>
              </a:extLst>
            </p:cNvPr>
            <p:cNvSpPr/>
            <p:nvPr/>
          </p:nvSpPr>
          <p:spPr>
            <a:xfrm>
              <a:off x="7015550" y="3841671"/>
              <a:ext cx="53556" cy="11282"/>
            </a:xfrm>
            <a:custGeom>
              <a:avLst/>
              <a:gdLst/>
              <a:ahLst/>
              <a:cxnLst/>
              <a:rect l="l" t="t" r="r" b="b"/>
              <a:pathLst>
                <a:path w="1671" h="352" extrusionOk="0">
                  <a:moveTo>
                    <a:pt x="0" y="1"/>
                  </a:moveTo>
                  <a:cubicBezTo>
                    <a:pt x="551" y="184"/>
                    <a:pt x="1103" y="301"/>
                    <a:pt x="1671" y="352"/>
                  </a:cubicBezTo>
                  <a:cubicBezTo>
                    <a:pt x="1119" y="218"/>
                    <a:pt x="568" y="10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0" name="Google Shape;4090;p60">
              <a:extLst>
                <a:ext uri="{FF2B5EF4-FFF2-40B4-BE49-F238E27FC236}">
                  <a16:creationId xmlns:a16="http://schemas.microsoft.com/office/drawing/2014/main" id="{12B54197-8B7B-49F3-90C4-46D2874EC87E}"/>
                </a:ext>
              </a:extLst>
            </p:cNvPr>
            <p:cNvSpPr/>
            <p:nvPr/>
          </p:nvSpPr>
          <p:spPr>
            <a:xfrm>
              <a:off x="7083528" y="4082207"/>
              <a:ext cx="55735" cy="9583"/>
            </a:xfrm>
            <a:custGeom>
              <a:avLst/>
              <a:gdLst/>
              <a:ahLst/>
              <a:cxnLst/>
              <a:rect l="l" t="t" r="r" b="b"/>
              <a:pathLst>
                <a:path w="1739" h="299" extrusionOk="0">
                  <a:moveTo>
                    <a:pt x="721" y="1"/>
                  </a:moveTo>
                  <a:cubicBezTo>
                    <a:pt x="559" y="1"/>
                    <a:pt x="396" y="21"/>
                    <a:pt x="235" y="65"/>
                  </a:cubicBezTo>
                  <a:cubicBezTo>
                    <a:pt x="151" y="81"/>
                    <a:pt x="68" y="115"/>
                    <a:pt x="1" y="165"/>
                  </a:cubicBezTo>
                  <a:cubicBezTo>
                    <a:pt x="223" y="100"/>
                    <a:pt x="452" y="67"/>
                    <a:pt x="682" y="67"/>
                  </a:cubicBezTo>
                  <a:cubicBezTo>
                    <a:pt x="1042" y="67"/>
                    <a:pt x="1403" y="146"/>
                    <a:pt x="1739" y="299"/>
                  </a:cubicBezTo>
                  <a:cubicBezTo>
                    <a:pt x="1672" y="248"/>
                    <a:pt x="1605" y="198"/>
                    <a:pt x="1521" y="165"/>
                  </a:cubicBezTo>
                  <a:cubicBezTo>
                    <a:pt x="1269" y="60"/>
                    <a:pt x="997" y="1"/>
                    <a:pt x="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1" name="Google Shape;4091;p60">
              <a:extLst>
                <a:ext uri="{FF2B5EF4-FFF2-40B4-BE49-F238E27FC236}">
                  <a16:creationId xmlns:a16="http://schemas.microsoft.com/office/drawing/2014/main" id="{238ED9FC-4112-4252-8BAB-6A6796B6B920}"/>
                </a:ext>
              </a:extLst>
            </p:cNvPr>
            <p:cNvSpPr/>
            <p:nvPr/>
          </p:nvSpPr>
          <p:spPr>
            <a:xfrm>
              <a:off x="7044459" y="4124417"/>
              <a:ext cx="131758" cy="171403"/>
            </a:xfrm>
            <a:custGeom>
              <a:avLst/>
              <a:gdLst/>
              <a:ahLst/>
              <a:cxnLst/>
              <a:rect l="l" t="t" r="r" b="b"/>
              <a:pathLst>
                <a:path w="4111" h="5348" extrusionOk="0">
                  <a:moveTo>
                    <a:pt x="4093" y="1"/>
                  </a:moveTo>
                  <a:cubicBezTo>
                    <a:pt x="4064" y="1"/>
                    <a:pt x="3150" y="1181"/>
                    <a:pt x="2022" y="2657"/>
                  </a:cubicBezTo>
                  <a:cubicBezTo>
                    <a:pt x="903" y="4128"/>
                    <a:pt x="0" y="5331"/>
                    <a:pt x="17" y="5347"/>
                  </a:cubicBezTo>
                  <a:cubicBezTo>
                    <a:pt x="34" y="5347"/>
                    <a:pt x="953" y="4161"/>
                    <a:pt x="2089" y="2691"/>
                  </a:cubicBezTo>
                  <a:cubicBezTo>
                    <a:pt x="3208" y="1220"/>
                    <a:pt x="4111" y="1"/>
                    <a:pt x="4094" y="1"/>
                  </a:cubicBezTo>
                  <a:cubicBezTo>
                    <a:pt x="4094" y="1"/>
                    <a:pt x="4094" y="1"/>
                    <a:pt x="4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2" name="Google Shape;4092;p60">
              <a:extLst>
                <a:ext uri="{FF2B5EF4-FFF2-40B4-BE49-F238E27FC236}">
                  <a16:creationId xmlns:a16="http://schemas.microsoft.com/office/drawing/2014/main" id="{D626F73E-372D-4C2C-A996-0431EA2E75E7}"/>
                </a:ext>
              </a:extLst>
            </p:cNvPr>
            <p:cNvSpPr/>
            <p:nvPr/>
          </p:nvSpPr>
          <p:spPr>
            <a:xfrm>
              <a:off x="7110322" y="3758149"/>
              <a:ext cx="51440" cy="20127"/>
            </a:xfrm>
            <a:custGeom>
              <a:avLst/>
              <a:gdLst/>
              <a:ahLst/>
              <a:cxnLst/>
              <a:rect l="l" t="t" r="r" b="b"/>
              <a:pathLst>
                <a:path w="1605" h="628" extrusionOk="0">
                  <a:moveTo>
                    <a:pt x="0" y="0"/>
                  </a:moveTo>
                  <a:lnTo>
                    <a:pt x="0" y="0"/>
                  </a:lnTo>
                  <a:cubicBezTo>
                    <a:pt x="17" y="100"/>
                    <a:pt x="51" y="184"/>
                    <a:pt x="117" y="267"/>
                  </a:cubicBezTo>
                  <a:cubicBezTo>
                    <a:pt x="297" y="503"/>
                    <a:pt x="567" y="627"/>
                    <a:pt x="837" y="627"/>
                  </a:cubicBezTo>
                  <a:cubicBezTo>
                    <a:pt x="1045" y="627"/>
                    <a:pt x="1253" y="554"/>
                    <a:pt x="1421" y="401"/>
                  </a:cubicBezTo>
                  <a:cubicBezTo>
                    <a:pt x="1504" y="351"/>
                    <a:pt x="1571" y="267"/>
                    <a:pt x="1604" y="167"/>
                  </a:cubicBezTo>
                  <a:lnTo>
                    <a:pt x="1604" y="167"/>
                  </a:lnTo>
                  <a:cubicBezTo>
                    <a:pt x="1538" y="234"/>
                    <a:pt x="1471" y="301"/>
                    <a:pt x="1387" y="368"/>
                  </a:cubicBezTo>
                  <a:cubicBezTo>
                    <a:pt x="1231" y="496"/>
                    <a:pt x="1041" y="557"/>
                    <a:pt x="850" y="557"/>
                  </a:cubicBezTo>
                  <a:cubicBezTo>
                    <a:pt x="593" y="557"/>
                    <a:pt x="333" y="445"/>
                    <a:pt x="151" y="234"/>
                  </a:cubicBezTo>
                  <a:cubicBezTo>
                    <a:pt x="101" y="167"/>
                    <a:pt x="51" y="8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3" name="Google Shape;4093;p60">
              <a:extLst>
                <a:ext uri="{FF2B5EF4-FFF2-40B4-BE49-F238E27FC236}">
                  <a16:creationId xmlns:a16="http://schemas.microsoft.com/office/drawing/2014/main" id="{69411801-43AF-4E6F-9D22-D8CBC0B3D371}"/>
                </a:ext>
              </a:extLst>
            </p:cNvPr>
            <p:cNvSpPr/>
            <p:nvPr/>
          </p:nvSpPr>
          <p:spPr>
            <a:xfrm>
              <a:off x="6984461" y="3278841"/>
              <a:ext cx="37531" cy="124835"/>
            </a:xfrm>
            <a:custGeom>
              <a:avLst/>
              <a:gdLst/>
              <a:ahLst/>
              <a:cxnLst/>
              <a:rect l="l" t="t" r="r" b="b"/>
              <a:pathLst>
                <a:path w="1171" h="3895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1" y="1137"/>
                    <a:pt x="68" y="2858"/>
                    <a:pt x="1171" y="3894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4" name="Google Shape;4094;p60">
              <a:extLst>
                <a:ext uri="{FF2B5EF4-FFF2-40B4-BE49-F238E27FC236}">
                  <a16:creationId xmlns:a16="http://schemas.microsoft.com/office/drawing/2014/main" id="{0B13E2DF-FD5C-4416-916C-84292EF8C245}"/>
                </a:ext>
              </a:extLst>
            </p:cNvPr>
            <p:cNvSpPr/>
            <p:nvPr/>
          </p:nvSpPr>
          <p:spPr>
            <a:xfrm>
              <a:off x="6937348" y="3468962"/>
              <a:ext cx="65895" cy="130347"/>
            </a:xfrm>
            <a:custGeom>
              <a:avLst/>
              <a:gdLst/>
              <a:ahLst/>
              <a:cxnLst/>
              <a:rect l="l" t="t" r="r" b="b"/>
              <a:pathLst>
                <a:path w="2056" h="4067" extrusionOk="0">
                  <a:moveTo>
                    <a:pt x="836" y="1"/>
                  </a:moveTo>
                  <a:cubicBezTo>
                    <a:pt x="836" y="1"/>
                    <a:pt x="134" y="786"/>
                    <a:pt x="1" y="3777"/>
                  </a:cubicBezTo>
                  <a:cubicBezTo>
                    <a:pt x="1" y="3777"/>
                    <a:pt x="1486" y="4066"/>
                    <a:pt x="1900" y="4066"/>
                  </a:cubicBezTo>
                  <a:cubicBezTo>
                    <a:pt x="1963" y="4066"/>
                    <a:pt x="2001" y="4059"/>
                    <a:pt x="2006" y="4044"/>
                  </a:cubicBezTo>
                  <a:cubicBezTo>
                    <a:pt x="2056" y="3944"/>
                    <a:pt x="836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5" name="Google Shape;4095;p60">
              <a:extLst>
                <a:ext uri="{FF2B5EF4-FFF2-40B4-BE49-F238E27FC236}">
                  <a16:creationId xmlns:a16="http://schemas.microsoft.com/office/drawing/2014/main" id="{4E5AB201-079A-4C9C-87BA-825432E54A18}"/>
                </a:ext>
              </a:extLst>
            </p:cNvPr>
            <p:cNvSpPr/>
            <p:nvPr/>
          </p:nvSpPr>
          <p:spPr>
            <a:xfrm>
              <a:off x="6953405" y="3421849"/>
              <a:ext cx="290277" cy="327231"/>
            </a:xfrm>
            <a:custGeom>
              <a:avLst/>
              <a:gdLst/>
              <a:ahLst/>
              <a:cxnLst/>
              <a:rect l="l" t="t" r="r" b="b"/>
              <a:pathLst>
                <a:path w="9057" h="10210" extrusionOk="0">
                  <a:moveTo>
                    <a:pt x="8322" y="0"/>
                  </a:moveTo>
                  <a:cubicBezTo>
                    <a:pt x="6968" y="217"/>
                    <a:pt x="4930" y="485"/>
                    <a:pt x="4930" y="485"/>
                  </a:cubicBezTo>
                  <a:lnTo>
                    <a:pt x="4629" y="501"/>
                  </a:lnTo>
                  <a:cubicBezTo>
                    <a:pt x="4629" y="501"/>
                    <a:pt x="2524" y="618"/>
                    <a:pt x="2474" y="618"/>
                  </a:cubicBezTo>
                  <a:cubicBezTo>
                    <a:pt x="1605" y="719"/>
                    <a:pt x="569" y="785"/>
                    <a:pt x="201" y="1738"/>
                  </a:cubicBezTo>
                  <a:cubicBezTo>
                    <a:pt x="1" y="2239"/>
                    <a:pt x="185" y="2991"/>
                    <a:pt x="519" y="3776"/>
                  </a:cubicBezTo>
                  <a:lnTo>
                    <a:pt x="1304" y="6166"/>
                  </a:lnTo>
                  <a:cubicBezTo>
                    <a:pt x="1605" y="7486"/>
                    <a:pt x="1104" y="7419"/>
                    <a:pt x="836" y="8739"/>
                  </a:cubicBezTo>
                  <a:cubicBezTo>
                    <a:pt x="803" y="8939"/>
                    <a:pt x="652" y="10025"/>
                    <a:pt x="652" y="10209"/>
                  </a:cubicBezTo>
                  <a:lnTo>
                    <a:pt x="6734" y="10209"/>
                  </a:lnTo>
                  <a:lnTo>
                    <a:pt x="6634" y="9257"/>
                  </a:lnTo>
                  <a:cubicBezTo>
                    <a:pt x="6634" y="9257"/>
                    <a:pt x="5932" y="5648"/>
                    <a:pt x="5932" y="5598"/>
                  </a:cubicBezTo>
                  <a:lnTo>
                    <a:pt x="6049" y="5380"/>
                  </a:lnTo>
                  <a:cubicBezTo>
                    <a:pt x="6333" y="4779"/>
                    <a:pt x="6350" y="4077"/>
                    <a:pt x="6083" y="3459"/>
                  </a:cubicBezTo>
                  <a:lnTo>
                    <a:pt x="9057" y="2456"/>
                  </a:lnTo>
                  <a:lnTo>
                    <a:pt x="8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6" name="Google Shape;4096;p60">
              <a:extLst>
                <a:ext uri="{FF2B5EF4-FFF2-40B4-BE49-F238E27FC236}">
                  <a16:creationId xmlns:a16="http://schemas.microsoft.com/office/drawing/2014/main" id="{93E0A02D-C7DD-4D1E-A484-73CA5DDC3D88}"/>
                </a:ext>
              </a:extLst>
            </p:cNvPr>
            <p:cNvSpPr/>
            <p:nvPr/>
          </p:nvSpPr>
          <p:spPr>
            <a:xfrm>
              <a:off x="7132212" y="3501621"/>
              <a:ext cx="110412" cy="39966"/>
            </a:xfrm>
            <a:custGeom>
              <a:avLst/>
              <a:gdLst/>
              <a:ahLst/>
              <a:cxnLst/>
              <a:rect l="l" t="t" r="r" b="b"/>
              <a:pathLst>
                <a:path w="3445" h="1247" extrusionOk="0">
                  <a:moveTo>
                    <a:pt x="3444" y="1"/>
                  </a:moveTo>
                  <a:cubicBezTo>
                    <a:pt x="3394" y="1"/>
                    <a:pt x="3344" y="17"/>
                    <a:pt x="3294" y="34"/>
                  </a:cubicBezTo>
                  <a:cubicBezTo>
                    <a:pt x="3211" y="51"/>
                    <a:pt x="3094" y="84"/>
                    <a:pt x="2926" y="134"/>
                  </a:cubicBezTo>
                  <a:cubicBezTo>
                    <a:pt x="2609" y="235"/>
                    <a:pt x="2175" y="368"/>
                    <a:pt x="1707" y="519"/>
                  </a:cubicBezTo>
                  <a:cubicBezTo>
                    <a:pt x="1289" y="636"/>
                    <a:pt x="888" y="786"/>
                    <a:pt x="504" y="970"/>
                  </a:cubicBezTo>
                  <a:cubicBezTo>
                    <a:pt x="353" y="1037"/>
                    <a:pt x="236" y="1087"/>
                    <a:pt x="153" y="1137"/>
                  </a:cubicBezTo>
                  <a:cubicBezTo>
                    <a:pt x="138" y="1117"/>
                    <a:pt x="118" y="1109"/>
                    <a:pt x="97" y="1109"/>
                  </a:cubicBezTo>
                  <a:cubicBezTo>
                    <a:pt x="49" y="1109"/>
                    <a:pt x="0" y="1156"/>
                    <a:pt x="36" y="1204"/>
                  </a:cubicBezTo>
                  <a:cubicBezTo>
                    <a:pt x="48" y="1234"/>
                    <a:pt x="71" y="1247"/>
                    <a:pt x="95" y="1247"/>
                  </a:cubicBezTo>
                  <a:cubicBezTo>
                    <a:pt x="136" y="1247"/>
                    <a:pt x="180" y="1207"/>
                    <a:pt x="170" y="1154"/>
                  </a:cubicBezTo>
                  <a:cubicBezTo>
                    <a:pt x="253" y="1120"/>
                    <a:pt x="370" y="1070"/>
                    <a:pt x="520" y="1003"/>
                  </a:cubicBezTo>
                  <a:cubicBezTo>
                    <a:pt x="821" y="886"/>
                    <a:pt x="1256" y="736"/>
                    <a:pt x="1723" y="586"/>
                  </a:cubicBezTo>
                  <a:cubicBezTo>
                    <a:pt x="2208" y="418"/>
                    <a:pt x="2626" y="285"/>
                    <a:pt x="2943" y="185"/>
                  </a:cubicBezTo>
                  <a:cubicBezTo>
                    <a:pt x="3094" y="134"/>
                    <a:pt x="3227" y="84"/>
                    <a:pt x="3311" y="51"/>
                  </a:cubicBezTo>
                  <a:cubicBezTo>
                    <a:pt x="3361" y="34"/>
                    <a:pt x="3394" y="17"/>
                    <a:pt x="3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7" name="Google Shape;4097;p60">
              <a:extLst>
                <a:ext uri="{FF2B5EF4-FFF2-40B4-BE49-F238E27FC236}">
                  <a16:creationId xmlns:a16="http://schemas.microsoft.com/office/drawing/2014/main" id="{669693A2-66C0-4704-B8BF-18FA27A0AFC0}"/>
                </a:ext>
              </a:extLst>
            </p:cNvPr>
            <p:cNvSpPr/>
            <p:nvPr/>
          </p:nvSpPr>
          <p:spPr>
            <a:xfrm>
              <a:off x="6974301" y="3458802"/>
              <a:ext cx="257073" cy="2147"/>
            </a:xfrm>
            <a:custGeom>
              <a:avLst/>
              <a:gdLst/>
              <a:ahLst/>
              <a:cxnLst/>
              <a:rect l="l" t="t" r="r" b="b"/>
              <a:pathLst>
                <a:path w="8021" h="67" extrusionOk="0">
                  <a:moveTo>
                    <a:pt x="4011" y="0"/>
                  </a:moveTo>
                  <a:cubicBezTo>
                    <a:pt x="1788" y="0"/>
                    <a:pt x="0" y="17"/>
                    <a:pt x="0" y="33"/>
                  </a:cubicBezTo>
                  <a:cubicBezTo>
                    <a:pt x="0" y="50"/>
                    <a:pt x="1788" y="67"/>
                    <a:pt x="4011" y="67"/>
                  </a:cubicBezTo>
                  <a:cubicBezTo>
                    <a:pt x="6216" y="67"/>
                    <a:pt x="8021" y="50"/>
                    <a:pt x="8021" y="33"/>
                  </a:cubicBezTo>
                  <a:cubicBezTo>
                    <a:pt x="8021" y="17"/>
                    <a:pt x="6216" y="0"/>
                    <a:pt x="4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8" name="Google Shape;4098;p60">
              <a:extLst>
                <a:ext uri="{FF2B5EF4-FFF2-40B4-BE49-F238E27FC236}">
                  <a16:creationId xmlns:a16="http://schemas.microsoft.com/office/drawing/2014/main" id="{3FED264E-6B4B-4B46-9FBC-9C2DA037D54A}"/>
                </a:ext>
              </a:extLst>
            </p:cNvPr>
            <p:cNvSpPr/>
            <p:nvPr/>
          </p:nvSpPr>
          <p:spPr>
            <a:xfrm>
              <a:off x="6951258" y="3496813"/>
              <a:ext cx="286014" cy="2179"/>
            </a:xfrm>
            <a:custGeom>
              <a:avLst/>
              <a:gdLst/>
              <a:ahLst/>
              <a:cxnLst/>
              <a:rect l="l" t="t" r="r" b="b"/>
              <a:pathLst>
                <a:path w="8924" h="68" extrusionOk="0">
                  <a:moveTo>
                    <a:pt x="4462" y="0"/>
                  </a:moveTo>
                  <a:cubicBezTo>
                    <a:pt x="1989" y="0"/>
                    <a:pt x="1" y="17"/>
                    <a:pt x="1" y="34"/>
                  </a:cubicBezTo>
                  <a:cubicBezTo>
                    <a:pt x="1" y="50"/>
                    <a:pt x="1989" y="67"/>
                    <a:pt x="4462" y="67"/>
                  </a:cubicBezTo>
                  <a:cubicBezTo>
                    <a:pt x="6918" y="67"/>
                    <a:pt x="8923" y="50"/>
                    <a:pt x="8923" y="34"/>
                  </a:cubicBezTo>
                  <a:cubicBezTo>
                    <a:pt x="8923" y="17"/>
                    <a:pt x="6918" y="0"/>
                    <a:pt x="4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9" name="Google Shape;4099;p60">
              <a:extLst>
                <a:ext uri="{FF2B5EF4-FFF2-40B4-BE49-F238E27FC236}">
                  <a16:creationId xmlns:a16="http://schemas.microsoft.com/office/drawing/2014/main" id="{32F21F5A-84B2-444A-80DA-A06DB4AF8DF7}"/>
                </a:ext>
              </a:extLst>
            </p:cNvPr>
            <p:cNvSpPr/>
            <p:nvPr/>
          </p:nvSpPr>
          <p:spPr>
            <a:xfrm>
              <a:off x="6943245" y="3540466"/>
              <a:ext cx="24134" cy="2019"/>
            </a:xfrm>
            <a:custGeom>
              <a:avLst/>
              <a:gdLst/>
              <a:ahLst/>
              <a:cxnLst/>
              <a:rect l="l" t="t" r="r" b="b"/>
              <a:pathLst>
                <a:path w="753" h="63" extrusionOk="0">
                  <a:moveTo>
                    <a:pt x="376" y="0"/>
                  </a:moveTo>
                  <a:cubicBezTo>
                    <a:pt x="251" y="0"/>
                    <a:pt x="126" y="8"/>
                    <a:pt x="0" y="25"/>
                  </a:cubicBezTo>
                  <a:cubicBezTo>
                    <a:pt x="126" y="50"/>
                    <a:pt x="251" y="63"/>
                    <a:pt x="376" y="63"/>
                  </a:cubicBezTo>
                  <a:cubicBezTo>
                    <a:pt x="502" y="63"/>
                    <a:pt x="627" y="50"/>
                    <a:pt x="752" y="25"/>
                  </a:cubicBezTo>
                  <a:cubicBezTo>
                    <a:pt x="627" y="8"/>
                    <a:pt x="502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0" name="Google Shape;4100;p60">
              <a:extLst>
                <a:ext uri="{FF2B5EF4-FFF2-40B4-BE49-F238E27FC236}">
                  <a16:creationId xmlns:a16="http://schemas.microsoft.com/office/drawing/2014/main" id="{36B11707-ED81-40F0-A066-1C2684ACD4F6}"/>
                </a:ext>
              </a:extLst>
            </p:cNvPr>
            <p:cNvSpPr/>
            <p:nvPr/>
          </p:nvSpPr>
          <p:spPr>
            <a:xfrm>
              <a:off x="6967347" y="3541780"/>
              <a:ext cx="186916" cy="2179"/>
            </a:xfrm>
            <a:custGeom>
              <a:avLst/>
              <a:gdLst/>
              <a:ahLst/>
              <a:cxnLst/>
              <a:rect l="l" t="t" r="r" b="b"/>
              <a:pathLst>
                <a:path w="5832" h="68" extrusionOk="0">
                  <a:moveTo>
                    <a:pt x="2908" y="1"/>
                  </a:moveTo>
                  <a:cubicBezTo>
                    <a:pt x="1304" y="1"/>
                    <a:pt x="0" y="18"/>
                    <a:pt x="0" y="34"/>
                  </a:cubicBezTo>
                  <a:cubicBezTo>
                    <a:pt x="0" y="51"/>
                    <a:pt x="1304" y="68"/>
                    <a:pt x="2908" y="68"/>
                  </a:cubicBezTo>
                  <a:cubicBezTo>
                    <a:pt x="4528" y="68"/>
                    <a:pt x="5832" y="51"/>
                    <a:pt x="5832" y="34"/>
                  </a:cubicBezTo>
                  <a:cubicBezTo>
                    <a:pt x="5832" y="18"/>
                    <a:pt x="4528" y="1"/>
                    <a:pt x="2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1" name="Google Shape;4101;p60">
              <a:extLst>
                <a:ext uri="{FF2B5EF4-FFF2-40B4-BE49-F238E27FC236}">
                  <a16:creationId xmlns:a16="http://schemas.microsoft.com/office/drawing/2014/main" id="{C1B56415-DDA5-47A8-A8A1-78A0015E24FE}"/>
                </a:ext>
              </a:extLst>
            </p:cNvPr>
            <p:cNvSpPr/>
            <p:nvPr/>
          </p:nvSpPr>
          <p:spPr>
            <a:xfrm>
              <a:off x="6982346" y="3586233"/>
              <a:ext cx="167621" cy="2179"/>
            </a:xfrm>
            <a:custGeom>
              <a:avLst/>
              <a:gdLst/>
              <a:ahLst/>
              <a:cxnLst/>
              <a:rect l="l" t="t" r="r" b="b"/>
              <a:pathLst>
                <a:path w="5230" h="68" extrusionOk="0">
                  <a:moveTo>
                    <a:pt x="2607" y="1"/>
                  </a:moveTo>
                  <a:cubicBezTo>
                    <a:pt x="1170" y="1"/>
                    <a:pt x="0" y="17"/>
                    <a:pt x="0" y="34"/>
                  </a:cubicBezTo>
                  <a:cubicBezTo>
                    <a:pt x="0" y="51"/>
                    <a:pt x="1170" y="68"/>
                    <a:pt x="2607" y="68"/>
                  </a:cubicBezTo>
                  <a:cubicBezTo>
                    <a:pt x="4060" y="68"/>
                    <a:pt x="5230" y="51"/>
                    <a:pt x="5230" y="34"/>
                  </a:cubicBezTo>
                  <a:cubicBezTo>
                    <a:pt x="5230" y="17"/>
                    <a:pt x="4060" y="1"/>
                    <a:pt x="2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2" name="Google Shape;4102;p60">
              <a:extLst>
                <a:ext uri="{FF2B5EF4-FFF2-40B4-BE49-F238E27FC236}">
                  <a16:creationId xmlns:a16="http://schemas.microsoft.com/office/drawing/2014/main" id="{031159A8-697F-4DD1-9793-19142AC21E01}"/>
                </a:ext>
              </a:extLst>
            </p:cNvPr>
            <p:cNvSpPr/>
            <p:nvPr/>
          </p:nvSpPr>
          <p:spPr>
            <a:xfrm>
              <a:off x="6996801" y="3627994"/>
              <a:ext cx="152109" cy="2179"/>
            </a:xfrm>
            <a:custGeom>
              <a:avLst/>
              <a:gdLst/>
              <a:ahLst/>
              <a:cxnLst/>
              <a:rect l="l" t="t" r="r" b="b"/>
              <a:pathLst>
                <a:path w="4746" h="68" extrusionOk="0">
                  <a:moveTo>
                    <a:pt x="2373" y="1"/>
                  </a:moveTo>
                  <a:cubicBezTo>
                    <a:pt x="1053" y="1"/>
                    <a:pt x="0" y="18"/>
                    <a:pt x="0" y="34"/>
                  </a:cubicBezTo>
                  <a:cubicBezTo>
                    <a:pt x="0" y="51"/>
                    <a:pt x="1053" y="68"/>
                    <a:pt x="2373" y="68"/>
                  </a:cubicBezTo>
                  <a:cubicBezTo>
                    <a:pt x="3676" y="68"/>
                    <a:pt x="4745" y="51"/>
                    <a:pt x="4745" y="34"/>
                  </a:cubicBezTo>
                  <a:cubicBezTo>
                    <a:pt x="4745" y="18"/>
                    <a:pt x="3676" y="1"/>
                    <a:pt x="2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3" name="Google Shape;4103;p60">
              <a:extLst>
                <a:ext uri="{FF2B5EF4-FFF2-40B4-BE49-F238E27FC236}">
                  <a16:creationId xmlns:a16="http://schemas.microsoft.com/office/drawing/2014/main" id="{CBDCECC0-2F5C-4AA1-83CF-4DFEC29BE925}"/>
                </a:ext>
              </a:extLst>
            </p:cNvPr>
            <p:cNvSpPr/>
            <p:nvPr/>
          </p:nvSpPr>
          <p:spPr>
            <a:xfrm>
              <a:off x="6992506" y="3661743"/>
              <a:ext cx="162814" cy="2179"/>
            </a:xfrm>
            <a:custGeom>
              <a:avLst/>
              <a:gdLst/>
              <a:ahLst/>
              <a:cxnLst/>
              <a:rect l="l" t="t" r="r" b="b"/>
              <a:pathLst>
                <a:path w="5080" h="68" extrusionOk="0">
                  <a:moveTo>
                    <a:pt x="2540" y="1"/>
                  </a:moveTo>
                  <a:cubicBezTo>
                    <a:pt x="1137" y="1"/>
                    <a:pt x="1" y="1"/>
                    <a:pt x="1" y="34"/>
                  </a:cubicBezTo>
                  <a:cubicBezTo>
                    <a:pt x="1" y="51"/>
                    <a:pt x="1137" y="67"/>
                    <a:pt x="2540" y="67"/>
                  </a:cubicBezTo>
                  <a:cubicBezTo>
                    <a:pt x="3944" y="67"/>
                    <a:pt x="5080" y="51"/>
                    <a:pt x="5080" y="34"/>
                  </a:cubicBezTo>
                  <a:cubicBezTo>
                    <a:pt x="5080" y="17"/>
                    <a:pt x="3944" y="1"/>
                    <a:pt x="2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4" name="Google Shape;4104;p60">
              <a:extLst>
                <a:ext uri="{FF2B5EF4-FFF2-40B4-BE49-F238E27FC236}">
                  <a16:creationId xmlns:a16="http://schemas.microsoft.com/office/drawing/2014/main" id="{9BE052DE-1E9C-4644-BF90-AEF762437522}"/>
                </a:ext>
              </a:extLst>
            </p:cNvPr>
            <p:cNvSpPr/>
            <p:nvPr/>
          </p:nvSpPr>
          <p:spPr>
            <a:xfrm>
              <a:off x="6980711" y="3704594"/>
              <a:ext cx="185345" cy="2179"/>
            </a:xfrm>
            <a:custGeom>
              <a:avLst/>
              <a:gdLst/>
              <a:ahLst/>
              <a:cxnLst/>
              <a:rect l="l" t="t" r="r" b="b"/>
              <a:pathLst>
                <a:path w="5783" h="68" extrusionOk="0">
                  <a:moveTo>
                    <a:pt x="2892" y="0"/>
                  </a:moveTo>
                  <a:cubicBezTo>
                    <a:pt x="1304" y="0"/>
                    <a:pt x="1" y="0"/>
                    <a:pt x="1" y="34"/>
                  </a:cubicBezTo>
                  <a:cubicBezTo>
                    <a:pt x="1" y="50"/>
                    <a:pt x="1304" y="67"/>
                    <a:pt x="2892" y="67"/>
                  </a:cubicBezTo>
                  <a:cubicBezTo>
                    <a:pt x="4496" y="67"/>
                    <a:pt x="5782" y="50"/>
                    <a:pt x="5782" y="34"/>
                  </a:cubicBezTo>
                  <a:cubicBezTo>
                    <a:pt x="5782" y="0"/>
                    <a:pt x="4496" y="0"/>
                    <a:pt x="2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5" name="Google Shape;4105;p60">
              <a:extLst>
                <a:ext uri="{FF2B5EF4-FFF2-40B4-BE49-F238E27FC236}">
                  <a16:creationId xmlns:a16="http://schemas.microsoft.com/office/drawing/2014/main" id="{2F9BF277-60DE-48A6-8141-AA440B77D12A}"/>
                </a:ext>
              </a:extLst>
            </p:cNvPr>
            <p:cNvSpPr/>
            <p:nvPr/>
          </p:nvSpPr>
          <p:spPr>
            <a:xfrm>
              <a:off x="6959302" y="3515563"/>
              <a:ext cx="34293" cy="100156"/>
            </a:xfrm>
            <a:custGeom>
              <a:avLst/>
              <a:gdLst/>
              <a:ahLst/>
              <a:cxnLst/>
              <a:rect l="l" t="t" r="r" b="b"/>
              <a:pathLst>
                <a:path w="1070" h="3125" extrusionOk="0">
                  <a:moveTo>
                    <a:pt x="1" y="0"/>
                  </a:moveTo>
                  <a:cubicBezTo>
                    <a:pt x="1" y="34"/>
                    <a:pt x="17" y="84"/>
                    <a:pt x="17" y="134"/>
                  </a:cubicBezTo>
                  <a:cubicBezTo>
                    <a:pt x="34" y="201"/>
                    <a:pt x="67" y="318"/>
                    <a:pt x="118" y="468"/>
                  </a:cubicBezTo>
                  <a:cubicBezTo>
                    <a:pt x="201" y="752"/>
                    <a:pt x="318" y="1153"/>
                    <a:pt x="485" y="1587"/>
                  </a:cubicBezTo>
                  <a:cubicBezTo>
                    <a:pt x="636" y="2022"/>
                    <a:pt x="786" y="2406"/>
                    <a:pt x="886" y="2674"/>
                  </a:cubicBezTo>
                  <a:cubicBezTo>
                    <a:pt x="936" y="2807"/>
                    <a:pt x="986" y="2924"/>
                    <a:pt x="1020" y="3008"/>
                  </a:cubicBezTo>
                  <a:cubicBezTo>
                    <a:pt x="1037" y="3058"/>
                    <a:pt x="1053" y="3091"/>
                    <a:pt x="1070" y="3125"/>
                  </a:cubicBezTo>
                  <a:cubicBezTo>
                    <a:pt x="1070" y="3091"/>
                    <a:pt x="1053" y="3041"/>
                    <a:pt x="1053" y="3008"/>
                  </a:cubicBezTo>
                  <a:cubicBezTo>
                    <a:pt x="1020" y="2924"/>
                    <a:pt x="986" y="2807"/>
                    <a:pt x="936" y="2657"/>
                  </a:cubicBezTo>
                  <a:cubicBezTo>
                    <a:pt x="836" y="2373"/>
                    <a:pt x="702" y="1988"/>
                    <a:pt x="552" y="1554"/>
                  </a:cubicBezTo>
                  <a:cubicBezTo>
                    <a:pt x="385" y="1136"/>
                    <a:pt x="251" y="735"/>
                    <a:pt x="151" y="451"/>
                  </a:cubicBezTo>
                  <a:cubicBezTo>
                    <a:pt x="118" y="301"/>
                    <a:pt x="67" y="15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179DE3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AFDC185-B1CC-44F8-AB98-1DA16381D283}"/>
              </a:ext>
            </a:extLst>
          </p:cNvPr>
          <p:cNvGrpSpPr/>
          <p:nvPr/>
        </p:nvGrpSpPr>
        <p:grpSpPr>
          <a:xfrm>
            <a:off x="3204680" y="1756063"/>
            <a:ext cx="2045369" cy="647766"/>
            <a:chOff x="3204680" y="1756063"/>
            <a:chExt cx="2045369" cy="6477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ED8B794-84E5-4C20-8349-AFD5921A0762}"/>
                </a:ext>
              </a:extLst>
            </p:cNvPr>
            <p:cNvSpPr txBox="1"/>
            <p:nvPr/>
          </p:nvSpPr>
          <p:spPr>
            <a:xfrm>
              <a:off x="3204680" y="1756063"/>
              <a:ext cx="1938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Контакт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-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центр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FE134E0A-758E-49F1-8943-CBA8EF86EF1E}"/>
                </a:ext>
              </a:extLst>
            </p:cNvPr>
            <p:cNvSpPr/>
            <p:nvPr/>
          </p:nvSpPr>
          <p:spPr>
            <a:xfrm>
              <a:off x="3204680" y="2003719"/>
              <a:ext cx="20453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+7 (3843) 321-101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company@sinergo.ru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25FA682-4369-447B-B943-71820A98613B}"/>
              </a:ext>
            </a:extLst>
          </p:cNvPr>
          <p:cNvGrpSpPr/>
          <p:nvPr/>
        </p:nvGrpSpPr>
        <p:grpSpPr>
          <a:xfrm>
            <a:off x="3199668" y="2661682"/>
            <a:ext cx="2199053" cy="692479"/>
            <a:chOff x="3199668" y="2695937"/>
            <a:chExt cx="2199053" cy="692479"/>
          </a:xfrm>
        </p:grpSpPr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729064F7-C148-431A-A675-BB30BF9204FA}"/>
                </a:ext>
              </a:extLst>
            </p:cNvPr>
            <p:cNvSpPr txBox="1"/>
            <p:nvPr/>
          </p:nvSpPr>
          <p:spPr>
            <a:xfrm>
              <a:off x="3199668" y="2695937"/>
              <a:ext cx="2199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Партнерский отдел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7" name="Прямоугольник 336">
              <a:extLst>
                <a:ext uri="{FF2B5EF4-FFF2-40B4-BE49-F238E27FC236}">
                  <a16:creationId xmlns:a16="http://schemas.microsoft.com/office/drawing/2014/main" id="{E4EB2C41-3EF4-4FA2-88F1-2245DAFB3BAA}"/>
                </a:ext>
              </a:extLst>
            </p:cNvPr>
            <p:cNvSpPr/>
            <p:nvPr/>
          </p:nvSpPr>
          <p:spPr>
            <a:xfrm>
              <a:off x="3220882" y="2988306"/>
              <a:ext cx="20453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+7 (3843) 322-105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sales@sinergo.ru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F399CFE-A24D-4712-B24B-AB9EB1E9BCAA}"/>
              </a:ext>
            </a:extLst>
          </p:cNvPr>
          <p:cNvGrpSpPr/>
          <p:nvPr/>
        </p:nvGrpSpPr>
        <p:grpSpPr>
          <a:xfrm>
            <a:off x="3195614" y="3458301"/>
            <a:ext cx="2045370" cy="1571095"/>
            <a:chOff x="3195614" y="3477175"/>
            <a:chExt cx="2045370" cy="1571095"/>
          </a:xfrm>
        </p:grpSpPr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F8435112-F951-47F6-90BB-9B039025B4DE}"/>
                </a:ext>
              </a:extLst>
            </p:cNvPr>
            <p:cNvSpPr txBox="1"/>
            <p:nvPr/>
          </p:nvSpPr>
          <p:spPr>
            <a:xfrm>
              <a:off x="3195614" y="3477175"/>
              <a:ext cx="2007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rgbClr val="263238"/>
                  </a:solidFill>
                  <a:latin typeface="Montserrat"/>
                </a:rPr>
                <a:t>Линия поддержки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9" name="Прямоугольник 338">
              <a:extLst>
                <a:ext uri="{FF2B5EF4-FFF2-40B4-BE49-F238E27FC236}">
                  <a16:creationId xmlns:a16="http://schemas.microsoft.com/office/drawing/2014/main" id="{D5C63B4E-BB7B-41D6-B217-343E3E39CB8A}"/>
                </a:ext>
              </a:extLst>
            </p:cNvPr>
            <p:cNvSpPr/>
            <p:nvPr/>
          </p:nvSpPr>
          <p:spPr>
            <a:xfrm>
              <a:off x="3195615" y="3724831"/>
              <a:ext cx="204536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+7 (3843) 321-10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  <a:p>
              <a:pPr lvl="0"/>
              <a:r>
                <a:rPr lang="en-US" sz="1000" dirty="0">
                  <a:solidFill>
                    <a:srgbClr val="263238"/>
                  </a:solidFill>
                </a:rPr>
                <a:t>hotline@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sinergo.ru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lvl="0"/>
              <a:r>
                <a:rPr lang="en-US" sz="1000" dirty="0">
                  <a:solidFill>
                    <a:srgbClr val="263238"/>
                  </a:solidFill>
                </a:rPr>
                <a:t>Skype</a:t>
              </a:r>
              <a:r>
                <a:rPr lang="ru-RU" sz="1000" dirty="0">
                  <a:solidFill>
                    <a:srgbClr val="263238"/>
                  </a:solidFill>
                </a:rPr>
                <a:t>: </a:t>
              </a:r>
              <a:r>
                <a:rPr lang="en-US" sz="1000" dirty="0">
                  <a:solidFill>
                    <a:srgbClr val="263238"/>
                  </a:solidFill>
                </a:rPr>
                <a:t>support-1c.sinergo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182563" lvl="0" indent="-182563"/>
              <a:r>
                <a:rPr lang="ru-RU" sz="1000" dirty="0">
                  <a:solidFill>
                    <a:srgbClr val="263238"/>
                  </a:solidFill>
                </a:rPr>
                <a:t>1С-Коннект: </a:t>
              </a:r>
              <a:br>
                <a:rPr lang="ru-RU" sz="1000" dirty="0">
                  <a:solidFill>
                    <a:srgbClr val="263238"/>
                  </a:solidFill>
                </a:rPr>
              </a:br>
              <a:r>
                <a:rPr lang="ru-RU" sz="1000" dirty="0">
                  <a:solidFill>
                    <a:srgbClr val="263238"/>
                  </a:solidFill>
                </a:rPr>
                <a:t>ЛК 1С:Горнодобывающая промышленность</a:t>
              </a:r>
            </a:p>
            <a:p>
              <a:pPr lvl="0"/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lvl="0"/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01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2" y="99079"/>
            <a:ext cx="8695851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Пользователи 1С:Горнодобывающая промышленность </a:t>
            </a:r>
          </a:p>
        </p:txBody>
      </p:sp>
      <p:sp>
        <p:nvSpPr>
          <p:cNvPr id="105" name="Объект 1">
            <a:extLst>
              <a:ext uri="{FF2B5EF4-FFF2-40B4-BE49-F238E27FC236}">
                <a16:creationId xmlns:a16="http://schemas.microsoft.com/office/drawing/2014/main" id="{A57DEEFC-8718-45E8-A930-2CAE4F8A6675}"/>
              </a:ext>
            </a:extLst>
          </p:cNvPr>
          <p:cNvSpPr txBox="1">
            <a:spLocks/>
          </p:cNvSpPr>
          <p:nvPr/>
        </p:nvSpPr>
        <p:spPr>
          <a:xfrm>
            <a:off x="754224" y="1054272"/>
            <a:ext cx="10605438" cy="44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800" b="1" kern="0" dirty="0">
                <a:latin typeface="+mn-lt"/>
              </a:rPr>
              <a:t>Наши клиенты – крупные горнодобывающие предприятия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521E9BA-0F54-4644-9A00-B1E836B194A2}"/>
              </a:ext>
            </a:extLst>
          </p:cNvPr>
          <p:cNvGrpSpPr/>
          <p:nvPr/>
        </p:nvGrpSpPr>
        <p:grpSpPr>
          <a:xfrm>
            <a:off x="1774363" y="1632608"/>
            <a:ext cx="8643273" cy="5068460"/>
            <a:chOff x="158003" y="1135279"/>
            <a:chExt cx="8643273" cy="5068460"/>
          </a:xfrm>
        </p:grpSpPr>
        <p:grpSp>
          <p:nvGrpSpPr>
            <p:cNvPr id="12" name="Группа 1">
              <a:extLst>
                <a:ext uri="{FF2B5EF4-FFF2-40B4-BE49-F238E27FC236}">
                  <a16:creationId xmlns:a16="http://schemas.microsoft.com/office/drawing/2014/main" id="{3F164F26-8332-4A68-BE83-B2B98F701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9243" y="1135279"/>
              <a:ext cx="2122488" cy="1225550"/>
              <a:chOff x="4988281" y="5310500"/>
              <a:chExt cx="2123728" cy="1224483"/>
            </a:xfrm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453D16B2-B586-48B7-890B-1E9A9A41AAB9}"/>
                  </a:ext>
                </a:extLst>
              </p:cNvPr>
              <p:cNvSpPr/>
              <p:nvPr/>
            </p:nvSpPr>
            <p:spPr>
              <a:xfrm>
                <a:off x="4988281" y="5310500"/>
                <a:ext cx="2123728" cy="122448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Рисунок 9">
                <a:extLst>
                  <a:ext uri="{FF2B5EF4-FFF2-40B4-BE49-F238E27FC236}">
                    <a16:creationId xmlns:a16="http://schemas.microsoft.com/office/drawing/2014/main" id="{F409EDEA-8341-4841-869E-C4A4C045D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8908" y="5670887"/>
                <a:ext cx="1934575" cy="537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Группа 2">
              <a:extLst>
                <a:ext uri="{FF2B5EF4-FFF2-40B4-BE49-F238E27FC236}">
                  <a16:creationId xmlns:a16="http://schemas.microsoft.com/office/drawing/2014/main" id="{EEBEF2C4-D2E6-4283-B385-BD2F64B6C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6306" y="1135279"/>
              <a:ext cx="2124075" cy="1225550"/>
              <a:chOff x="7196667" y="5310500"/>
              <a:chExt cx="2123728" cy="1224483"/>
            </a:xfrm>
          </p:grpSpPr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A2C654EA-A6C3-459E-AA98-3808B9044A62}"/>
                  </a:ext>
                </a:extLst>
              </p:cNvPr>
              <p:cNvSpPr/>
              <p:nvPr/>
            </p:nvSpPr>
            <p:spPr>
              <a:xfrm>
                <a:off x="7196667" y="5310500"/>
                <a:ext cx="2123728" cy="122448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7" name="Рисунок 11">
                <a:extLst>
                  <a:ext uri="{FF2B5EF4-FFF2-40B4-BE49-F238E27FC236}">
                    <a16:creationId xmlns:a16="http://schemas.microsoft.com/office/drawing/2014/main" id="{FBE92D45-A326-4B1D-A9F4-D6B1FDB53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5003" y="5753208"/>
                <a:ext cx="1869614" cy="372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8A44B607-1B45-4019-BC9E-675BB64A762D}"/>
                </a:ext>
              </a:extLst>
            </p:cNvPr>
            <p:cNvGrpSpPr/>
            <p:nvPr/>
          </p:nvGrpSpPr>
          <p:grpSpPr>
            <a:xfrm>
              <a:off x="158003" y="1135279"/>
              <a:ext cx="2124075" cy="1223962"/>
              <a:chOff x="3828155" y="4373079"/>
              <a:chExt cx="2124075" cy="1223962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12686C35-2734-4C3D-A23B-7F8E0AFBAF37}"/>
                  </a:ext>
                </a:extLst>
              </p:cNvPr>
              <p:cNvSpPr/>
              <p:nvPr/>
            </p:nvSpPr>
            <p:spPr bwMode="auto">
              <a:xfrm>
                <a:off x="3828155" y="4373079"/>
                <a:ext cx="2124075" cy="1223962"/>
              </a:xfrm>
              <a:prstGeom prst="rect">
                <a:avLst/>
              </a:prstGeom>
              <a:solidFill>
                <a:schemeClr val="accent5">
                  <a:lumMod val="25000"/>
                </a:schemeClr>
              </a:solidFill>
              <a:ln w="3175"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5" name="Рисунок 1">
                <a:extLst>
                  <a:ext uri="{FF2B5EF4-FFF2-40B4-BE49-F238E27FC236}">
                    <a16:creationId xmlns:a16="http://schemas.microsoft.com/office/drawing/2014/main" id="{CF1E02A0-1526-4344-B219-C503EE8B57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6779" y="4848147"/>
                <a:ext cx="1697038" cy="319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1676588-9452-4264-ADFD-74D87D2B534B}"/>
                </a:ext>
              </a:extLst>
            </p:cNvPr>
            <p:cNvSpPr/>
            <p:nvPr/>
          </p:nvSpPr>
          <p:spPr bwMode="auto">
            <a:xfrm>
              <a:off x="4500807" y="3671471"/>
              <a:ext cx="2122488" cy="12255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33400" marR="0" lvl="0" indent="88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8561DAD-3D9B-4259-9DDA-451E7F62836D}"/>
                </a:ext>
              </a:extLst>
            </p:cNvPr>
            <p:cNvSpPr/>
            <p:nvPr/>
          </p:nvSpPr>
          <p:spPr>
            <a:xfrm>
              <a:off x="2319243" y="2399420"/>
              <a:ext cx="2127250" cy="12255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1C2BBB7-1C6F-4E3B-A3BB-3C97BA3D76C6}"/>
                </a:ext>
              </a:extLst>
            </p:cNvPr>
            <p:cNvSpPr/>
            <p:nvPr/>
          </p:nvSpPr>
          <p:spPr bwMode="auto">
            <a:xfrm>
              <a:off x="4496305" y="2399420"/>
              <a:ext cx="2124075" cy="12255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3D23FDB2-60A1-43AD-97A5-8E54247C3100}"/>
                </a:ext>
              </a:extLst>
            </p:cNvPr>
            <p:cNvGrpSpPr/>
            <p:nvPr/>
          </p:nvGrpSpPr>
          <p:grpSpPr>
            <a:xfrm>
              <a:off x="6674956" y="2399420"/>
              <a:ext cx="2124075" cy="1225550"/>
              <a:chOff x="8183868" y="3108227"/>
              <a:chExt cx="2124075" cy="1225550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D400FD00-9C27-46EE-A76D-D6121137CC95}"/>
                  </a:ext>
                </a:extLst>
              </p:cNvPr>
              <p:cNvSpPr/>
              <p:nvPr/>
            </p:nvSpPr>
            <p:spPr bwMode="auto">
              <a:xfrm>
                <a:off x="8183868" y="3108227"/>
                <a:ext cx="2124075" cy="122555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A3EA45D6-B835-4464-B72D-504778CFE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06065" y="3428645"/>
                <a:ext cx="1879680" cy="572973"/>
              </a:xfrm>
              <a:prstGeom prst="rect">
                <a:avLst/>
              </a:prstGeom>
              <a:ln>
                <a:solidFill>
                  <a:srgbClr val="0C1E34"/>
                </a:solidFill>
              </a:ln>
            </p:spPr>
          </p:pic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F726A631-06E8-42C2-9619-43AB55F55943}"/>
                </a:ext>
              </a:extLst>
            </p:cNvPr>
            <p:cNvSpPr/>
            <p:nvPr/>
          </p:nvSpPr>
          <p:spPr bwMode="auto">
            <a:xfrm>
              <a:off x="6678788" y="3671471"/>
              <a:ext cx="2122488" cy="12255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33400" marR="0" lvl="0" indent="88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4EA4AC20-8977-41BE-9BFC-BCD1853A6531}"/>
                </a:ext>
              </a:extLst>
            </p:cNvPr>
            <p:cNvGrpSpPr/>
            <p:nvPr/>
          </p:nvGrpSpPr>
          <p:grpSpPr>
            <a:xfrm>
              <a:off x="159590" y="3671471"/>
              <a:ext cx="2122488" cy="1225550"/>
              <a:chOff x="1668502" y="4373079"/>
              <a:chExt cx="2122488" cy="1225550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4DB713AD-646A-4629-BFDE-4176E54013FC}"/>
                  </a:ext>
                </a:extLst>
              </p:cNvPr>
              <p:cNvSpPr/>
              <p:nvPr/>
            </p:nvSpPr>
            <p:spPr bwMode="auto">
              <a:xfrm>
                <a:off x="1668502" y="4373079"/>
                <a:ext cx="2122488" cy="122555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33400" marR="0" lvl="0" indent="88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2" descr="http://metallicheckiy-portal.ru/imguser/50/50_9792_898976_s.jpg">
                <a:extLst>
                  <a:ext uri="{FF2B5EF4-FFF2-40B4-BE49-F238E27FC236}">
                    <a16:creationId xmlns:a16="http://schemas.microsoft.com/office/drawing/2014/main" id="{6767307D-C1D5-4214-8B87-EBEF54F2F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245" y="4389433"/>
                <a:ext cx="1191253" cy="1191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FFFDF400-9A7A-46A5-A2CB-6BDE92B6777A}"/>
                </a:ext>
              </a:extLst>
            </p:cNvPr>
            <p:cNvGrpSpPr/>
            <p:nvPr/>
          </p:nvGrpSpPr>
          <p:grpSpPr>
            <a:xfrm>
              <a:off x="159590" y="2399420"/>
              <a:ext cx="2122488" cy="1225550"/>
              <a:chOff x="1668502" y="3107642"/>
              <a:chExt cx="2122488" cy="1225550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C42F5AEF-C548-4658-A730-EBD961268D3B}"/>
                  </a:ext>
                </a:extLst>
              </p:cNvPr>
              <p:cNvSpPr/>
              <p:nvPr/>
            </p:nvSpPr>
            <p:spPr bwMode="auto">
              <a:xfrm>
                <a:off x="1668502" y="3107642"/>
                <a:ext cx="2122488" cy="122555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33400" marR="0" lvl="0" indent="88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74C5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A69FF812-33EC-42FA-B220-63AF0D56E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8149" y="3485092"/>
                <a:ext cx="1748408" cy="496707"/>
              </a:xfrm>
              <a:prstGeom prst="rect">
                <a:avLst/>
              </a:prstGeom>
            </p:spPr>
          </p:pic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C029E97B-3C11-401B-B2E0-003DAFF81E00}"/>
                </a:ext>
              </a:extLst>
            </p:cNvPr>
            <p:cNvGrpSpPr/>
            <p:nvPr/>
          </p:nvGrpSpPr>
          <p:grpSpPr>
            <a:xfrm>
              <a:off x="2315295" y="3671471"/>
              <a:ext cx="2122488" cy="1225550"/>
              <a:chOff x="3938877" y="5727652"/>
              <a:chExt cx="2122488" cy="1225550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D4FC48B-C2E8-4FC8-9473-5D4721D5B541}"/>
                  </a:ext>
                </a:extLst>
              </p:cNvPr>
              <p:cNvSpPr/>
              <p:nvPr/>
            </p:nvSpPr>
            <p:spPr bwMode="auto">
              <a:xfrm>
                <a:off x="3938877" y="5727652"/>
                <a:ext cx="2122488" cy="122555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CEC36CD8-FC61-4454-A357-6665309E8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4963" y="6139915"/>
                <a:ext cx="1970254" cy="401024"/>
              </a:xfrm>
              <a:prstGeom prst="rect">
                <a:avLst/>
              </a:prstGeom>
            </p:spPr>
          </p:pic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5781155-8AB5-4E8E-9C4A-BD6111204B90}"/>
                </a:ext>
              </a:extLst>
            </p:cNvPr>
            <p:cNvSpPr/>
            <p:nvPr/>
          </p:nvSpPr>
          <p:spPr bwMode="auto">
            <a:xfrm>
              <a:off x="6674956" y="1135279"/>
              <a:ext cx="2124075" cy="12255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09F766E-121E-4C30-9036-86C4F85B3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939" y="1354427"/>
              <a:ext cx="1587714" cy="714471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B281E26-12EF-497E-A52A-BB32FCB85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9710" y="3945388"/>
              <a:ext cx="1874565" cy="613941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AF2E655B-D32C-405B-8B69-90F63F178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04536" y="2667674"/>
              <a:ext cx="1752105" cy="720803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8D2C423-EC64-43E6-9F8C-CF4A0BF0B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23445" y="3940594"/>
              <a:ext cx="1914286" cy="68571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C6C82E0-6F94-41C1-B72D-E29F84D09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544127" y="2785598"/>
              <a:ext cx="1704762" cy="542857"/>
            </a:xfrm>
            <a:prstGeom prst="rect">
              <a:avLst/>
            </a:prstGeom>
          </p:spPr>
        </p:pic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5123DCB9-2BC4-4EBA-BCD1-DAFBB8D0A4E7}"/>
                </a:ext>
              </a:extLst>
            </p:cNvPr>
            <p:cNvSpPr/>
            <p:nvPr/>
          </p:nvSpPr>
          <p:spPr bwMode="auto">
            <a:xfrm>
              <a:off x="4499220" y="4978189"/>
              <a:ext cx="2122488" cy="12255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33400" marR="0" lvl="0" indent="88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D2ECE13E-5A41-4818-9EE5-56D716B0D80F}"/>
                </a:ext>
              </a:extLst>
            </p:cNvPr>
            <p:cNvSpPr/>
            <p:nvPr/>
          </p:nvSpPr>
          <p:spPr bwMode="auto">
            <a:xfrm>
              <a:off x="6677201" y="4978189"/>
              <a:ext cx="2122488" cy="12255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33400" marR="0" lvl="0" indent="88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B70FC4-7BE9-429D-8DF2-37A23B2F8DAA}"/>
                </a:ext>
              </a:extLst>
            </p:cNvPr>
            <p:cNvSpPr/>
            <p:nvPr/>
          </p:nvSpPr>
          <p:spPr bwMode="auto">
            <a:xfrm>
              <a:off x="158003" y="4978189"/>
              <a:ext cx="2122488" cy="12255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33400" marR="0" lvl="0" indent="88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3D071716-28FF-494A-8991-B6AE8CE07AD4}"/>
                </a:ext>
              </a:extLst>
            </p:cNvPr>
            <p:cNvSpPr/>
            <p:nvPr/>
          </p:nvSpPr>
          <p:spPr bwMode="auto">
            <a:xfrm>
              <a:off x="2313708" y="4978189"/>
              <a:ext cx="2122488" cy="12255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54" name="Picture 6" descr="https://avatars.mds.yandex.net/i?id=b3da129423e6db87043c4b53590598e8-5408886-images-thumbs&amp;n=13">
              <a:extLst>
                <a:ext uri="{FF2B5EF4-FFF2-40B4-BE49-F238E27FC236}">
                  <a16:creationId xmlns:a16="http://schemas.microsoft.com/office/drawing/2014/main" id="{417A6A42-3972-41F5-9FE2-6A938EA05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40" y="5264465"/>
              <a:ext cx="1703213" cy="628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avatars.mds.yandex.net/i?id=a6ea01a0e2474eab48b03f98c4d48670af8963a6-4714015-images-thumbs&amp;n=13">
              <a:extLst>
                <a:ext uri="{FF2B5EF4-FFF2-40B4-BE49-F238E27FC236}">
                  <a16:creationId xmlns:a16="http://schemas.microsoft.com/office/drawing/2014/main" id="{E07241C5-F57D-450C-A297-408958FF3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127" y="5245838"/>
              <a:ext cx="1758761" cy="66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80E3023-49D1-4C8C-BFE0-934317868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87238" y="5305670"/>
              <a:ext cx="1504762" cy="600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614B639-DFF2-4CA5-8E7A-D000BDEF6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797153" y="5391551"/>
              <a:ext cx="1851094" cy="428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105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878377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1С:Горнодобывающая промышленность </a:t>
            </a:r>
          </a:p>
          <a:p>
            <a:r>
              <a:rPr lang="ru-RU" dirty="0"/>
              <a:t>Виды предприятий и специальности пользователей</a:t>
            </a:r>
          </a:p>
        </p:txBody>
      </p:sp>
      <p:graphicFrame>
        <p:nvGraphicFramePr>
          <p:cNvPr id="62" name="Схема 61">
            <a:extLst>
              <a:ext uri="{FF2B5EF4-FFF2-40B4-BE49-F238E27FC236}">
                <a16:creationId xmlns:a16="http://schemas.microsoft.com/office/drawing/2014/main" id="{D076E9AD-A24B-4008-B00E-F67DD6824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969243"/>
              </p:ext>
            </p:extLst>
          </p:nvPr>
        </p:nvGraphicFramePr>
        <p:xfrm>
          <a:off x="382526" y="1647431"/>
          <a:ext cx="5930351" cy="204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" name="Объект 1">
            <a:extLst>
              <a:ext uri="{FF2B5EF4-FFF2-40B4-BE49-F238E27FC236}">
                <a16:creationId xmlns:a16="http://schemas.microsoft.com/office/drawing/2014/main" id="{51AB38AD-B0FD-4D2C-A56B-27922656656F}"/>
              </a:ext>
            </a:extLst>
          </p:cNvPr>
          <p:cNvSpPr txBox="1">
            <a:spLocks/>
          </p:cNvSpPr>
          <p:nvPr/>
        </p:nvSpPr>
        <p:spPr>
          <a:xfrm>
            <a:off x="0" y="1021363"/>
            <a:ext cx="12191999" cy="44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7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7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7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7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7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800" b="1" kern="0" dirty="0">
                <a:latin typeface="+mn-lt"/>
              </a:rPr>
              <a:t>Предприятия, на которых работают наши продукты:</a:t>
            </a:r>
          </a:p>
        </p:txBody>
      </p:sp>
      <p:graphicFrame>
        <p:nvGraphicFramePr>
          <p:cNvPr id="64" name="Схема 63">
            <a:extLst>
              <a:ext uri="{FF2B5EF4-FFF2-40B4-BE49-F238E27FC236}">
                <a16:creationId xmlns:a16="http://schemas.microsoft.com/office/drawing/2014/main" id="{04D5E78A-3FE3-4954-A89D-2AE4AAA75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318895"/>
              </p:ext>
            </p:extLst>
          </p:nvPr>
        </p:nvGraphicFramePr>
        <p:xfrm>
          <a:off x="5187462" y="1632608"/>
          <a:ext cx="5930351" cy="204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5" name="Объект 1">
            <a:extLst>
              <a:ext uri="{FF2B5EF4-FFF2-40B4-BE49-F238E27FC236}">
                <a16:creationId xmlns:a16="http://schemas.microsoft.com/office/drawing/2014/main" id="{0DD7B118-59F5-49B6-928F-383AA289CF15}"/>
              </a:ext>
            </a:extLst>
          </p:cNvPr>
          <p:cNvSpPr txBox="1">
            <a:spLocks/>
          </p:cNvSpPr>
          <p:nvPr/>
        </p:nvSpPr>
        <p:spPr>
          <a:xfrm>
            <a:off x="1" y="3926221"/>
            <a:ext cx="12191999" cy="44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7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7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7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7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7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800" b="1" kern="0" dirty="0">
                <a:latin typeface="+mn-lt"/>
              </a:rPr>
              <a:t>Специальности и профессии пользователей</a:t>
            </a:r>
          </a:p>
        </p:txBody>
      </p:sp>
      <p:graphicFrame>
        <p:nvGraphicFramePr>
          <p:cNvPr id="66" name="Схема 65">
            <a:extLst>
              <a:ext uri="{FF2B5EF4-FFF2-40B4-BE49-F238E27FC236}">
                <a16:creationId xmlns:a16="http://schemas.microsoft.com/office/drawing/2014/main" id="{BC17391B-1756-454B-8979-CF7435F24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776476"/>
              </p:ext>
            </p:extLst>
          </p:nvPr>
        </p:nvGraphicFramePr>
        <p:xfrm>
          <a:off x="-622729" y="4542925"/>
          <a:ext cx="7471936" cy="204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7" name="Схема 66">
            <a:extLst>
              <a:ext uri="{FF2B5EF4-FFF2-40B4-BE49-F238E27FC236}">
                <a16:creationId xmlns:a16="http://schemas.microsoft.com/office/drawing/2014/main" id="{EA94E235-761F-4ED9-8425-102B9B37C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056231"/>
              </p:ext>
            </p:extLst>
          </p:nvPr>
        </p:nvGraphicFramePr>
        <p:xfrm>
          <a:off x="4884187" y="4537466"/>
          <a:ext cx="7471936" cy="204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0303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769161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1С:</a:t>
            </a:r>
            <a:r>
              <a:rPr lang="en-US" dirty="0"/>
              <a:t>ERP </a:t>
            </a:r>
            <a:r>
              <a:rPr lang="ru-RU" dirty="0"/>
              <a:t>Горнодобывающая промышленность </a:t>
            </a:r>
          </a:p>
          <a:p>
            <a:r>
              <a:rPr lang="ru-RU" dirty="0"/>
              <a:t>Возможности продукта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BCB68358-23EC-4A9C-BA4B-3B464463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430" y="2442805"/>
            <a:ext cx="7576569" cy="4316115"/>
          </a:xfrm>
          <a:prstGeom prst="rect">
            <a:avLst/>
          </a:prstGeom>
        </p:spPr>
      </p:pic>
      <p:sp>
        <p:nvSpPr>
          <p:cNvPr id="105" name="Объект 1">
            <a:extLst>
              <a:ext uri="{FF2B5EF4-FFF2-40B4-BE49-F238E27FC236}">
                <a16:creationId xmlns:a16="http://schemas.microsoft.com/office/drawing/2014/main" id="{A57DEEFC-8718-45E8-A930-2CAE4F8A6675}"/>
              </a:ext>
            </a:extLst>
          </p:cNvPr>
          <p:cNvSpPr txBox="1">
            <a:spLocks/>
          </p:cNvSpPr>
          <p:nvPr/>
        </p:nvSpPr>
        <p:spPr>
          <a:xfrm>
            <a:off x="272562" y="1065359"/>
            <a:ext cx="11702561" cy="1377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ru-RU" sz="1700" kern="0" dirty="0">
                <a:latin typeface="+mn-lt"/>
              </a:rPr>
              <a:t>Процессы, реализованные в продукте покрывают практически все задачи по планированию и учету горнодобывающих предприятий – от геологии и добычи до бухгалтерского учета, расчета заработной платы и бюджетирования.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ru-RU" sz="1700" kern="0" dirty="0">
                <a:latin typeface="+mn-lt"/>
              </a:rPr>
              <a:t>Изучение возможностей продукта позволяет получить комплексное представление о работе и процессах горнодобывающего предприятия, связать полученные по предметам знания в общую картину.</a:t>
            </a:r>
          </a:p>
        </p:txBody>
      </p:sp>
    </p:spTree>
    <p:extLst>
      <p:ext uri="{BB962C8B-B14F-4D97-AF65-F5344CB8AC3E}">
        <p14:creationId xmlns:p14="http://schemas.microsoft.com/office/powerpoint/2010/main" val="335350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769161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1С:</a:t>
            </a:r>
            <a:r>
              <a:rPr lang="en-US" dirty="0"/>
              <a:t>ERP </a:t>
            </a:r>
            <a:r>
              <a:rPr lang="ru-RU" dirty="0"/>
              <a:t>Горнодобывающая промышленность </a:t>
            </a:r>
          </a:p>
          <a:p>
            <a:r>
              <a:rPr lang="ru-RU" dirty="0"/>
              <a:t>для учебных заведений</a:t>
            </a: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2DC33C94-8D69-4A0E-A15E-A9E62361BDCE}"/>
              </a:ext>
            </a:extLst>
          </p:cNvPr>
          <p:cNvGrpSpPr/>
          <p:nvPr/>
        </p:nvGrpSpPr>
        <p:grpSpPr>
          <a:xfrm>
            <a:off x="1084385" y="1470145"/>
            <a:ext cx="2085105" cy="1958856"/>
            <a:chOff x="2649935" y="1583428"/>
            <a:chExt cx="1898276" cy="1845573"/>
          </a:xfrm>
        </p:grpSpPr>
        <p:sp>
          <p:nvSpPr>
            <p:cNvPr id="76" name="Скругленный прямоугольник 16">
              <a:extLst>
                <a:ext uri="{FF2B5EF4-FFF2-40B4-BE49-F238E27FC236}">
                  <a16:creationId xmlns:a16="http://schemas.microsoft.com/office/drawing/2014/main" id="{70B1DBEA-2C0A-42E7-8D49-F35758D5B88D}"/>
                </a:ext>
              </a:extLst>
            </p:cNvPr>
            <p:cNvSpPr/>
            <p:nvPr/>
          </p:nvSpPr>
          <p:spPr>
            <a:xfrm>
              <a:off x="2698375" y="1632607"/>
              <a:ext cx="1734845" cy="1796393"/>
            </a:xfrm>
            <a:prstGeom prst="roundRect">
              <a:avLst>
                <a:gd name="adj" fmla="val 5556"/>
              </a:avLst>
            </a:prstGeom>
            <a:solidFill>
              <a:srgbClr val="FFDE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050" kern="0" dirty="0">
                <a:solidFill>
                  <a:srgbClr val="FFFFFF"/>
                </a:solidFill>
                <a:latin typeface="Montserrat"/>
              </a:endParaRPr>
            </a:p>
          </p:txBody>
        </p: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D75B5DA-474D-405B-90B4-EF2EE8BFBC06}"/>
                </a:ext>
              </a:extLst>
            </p:cNvPr>
            <p:cNvGrpSpPr/>
            <p:nvPr/>
          </p:nvGrpSpPr>
          <p:grpSpPr>
            <a:xfrm>
              <a:off x="2649935" y="1583428"/>
              <a:ext cx="1898276" cy="1845573"/>
              <a:chOff x="1499183" y="3608589"/>
              <a:chExt cx="2781107" cy="2782244"/>
            </a:xfrm>
          </p:grpSpPr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id="{0B0C6D9D-ABBD-41D7-BBBA-3268F8951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5050" y="3608589"/>
                <a:ext cx="1369375" cy="1345320"/>
              </a:xfrm>
              <a:prstGeom prst="rect">
                <a:avLst/>
              </a:prstGeom>
              <a:ln w="25400">
                <a:noFill/>
              </a:ln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F0AFA14-8D0D-49C1-8CC4-0B3D6C2328E5}"/>
                  </a:ext>
                </a:extLst>
              </p:cNvPr>
              <p:cNvSpPr txBox="1"/>
              <p:nvPr/>
            </p:nvSpPr>
            <p:spPr>
              <a:xfrm>
                <a:off x="1499183" y="4859697"/>
                <a:ext cx="2781107" cy="153113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ru-RU" sz="1000" b="1" kern="0" dirty="0">
                    <a:latin typeface="Montserrat"/>
                  </a:rPr>
                  <a:t>1С:</a:t>
                </a:r>
                <a:r>
                  <a:rPr lang="en-US" sz="1000" b="1" kern="0" dirty="0">
                    <a:latin typeface="Montserrat"/>
                  </a:rPr>
                  <a:t>ERP </a:t>
                </a:r>
              </a:p>
              <a:p>
                <a:pPr algn="ctr">
                  <a:defRPr/>
                </a:pPr>
                <a:r>
                  <a:rPr lang="ru-RU" sz="1000" b="1" kern="0" dirty="0">
                    <a:latin typeface="Montserrat"/>
                  </a:rPr>
                  <a:t>Горнодобывающая </a:t>
                </a:r>
                <a:endParaRPr lang="en-US" sz="1000" b="1" kern="0" dirty="0">
                  <a:latin typeface="Montserrat"/>
                </a:endParaRPr>
              </a:p>
              <a:p>
                <a:pPr algn="ctr">
                  <a:defRPr/>
                </a:pPr>
                <a:r>
                  <a:rPr lang="ru-RU" sz="1000" b="1" kern="0" dirty="0">
                    <a:latin typeface="Montserrat"/>
                  </a:rPr>
                  <a:t>промышленность 2 </a:t>
                </a:r>
                <a:br>
                  <a:rPr lang="ru-RU" sz="1000" b="1" kern="0" dirty="0">
                    <a:latin typeface="Montserrat"/>
                  </a:rPr>
                </a:br>
                <a:r>
                  <a:rPr lang="ru-RU" sz="1000" b="1" kern="0" dirty="0">
                    <a:latin typeface="Montserrat"/>
                  </a:rPr>
                  <a:t>для обучения в высших </a:t>
                </a:r>
                <a:br>
                  <a:rPr lang="ru-RU" sz="1000" b="1" kern="0" dirty="0">
                    <a:latin typeface="Montserrat"/>
                  </a:rPr>
                </a:br>
                <a:r>
                  <a:rPr lang="ru-RU" sz="1000" b="1" kern="0" dirty="0">
                    <a:latin typeface="Montserrat"/>
                  </a:rPr>
                  <a:t>и средних учебных </a:t>
                </a:r>
                <a:br>
                  <a:rPr lang="ru-RU" sz="1000" b="1" kern="0" dirty="0">
                    <a:latin typeface="Montserrat"/>
                  </a:rPr>
                </a:br>
                <a:r>
                  <a:rPr lang="ru-RU" sz="1000" b="1" kern="0" dirty="0">
                    <a:latin typeface="Montserrat"/>
                  </a:rPr>
                  <a:t>заведениях </a:t>
                </a:r>
              </a:p>
            </p:txBody>
          </p:sp>
        </p:grpSp>
      </p:grpSp>
      <p:sp>
        <p:nvSpPr>
          <p:cNvPr id="105" name="Объект 1">
            <a:extLst>
              <a:ext uri="{FF2B5EF4-FFF2-40B4-BE49-F238E27FC236}">
                <a16:creationId xmlns:a16="http://schemas.microsoft.com/office/drawing/2014/main" id="{A57DEEFC-8718-45E8-A930-2CAE4F8A6675}"/>
              </a:ext>
            </a:extLst>
          </p:cNvPr>
          <p:cNvSpPr txBox="1">
            <a:spLocks/>
          </p:cNvSpPr>
          <p:nvPr/>
        </p:nvSpPr>
        <p:spPr>
          <a:xfrm>
            <a:off x="3222697" y="1632608"/>
            <a:ext cx="8247186" cy="1796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1700" kern="0" dirty="0">
                <a:latin typeface="+mn-lt"/>
              </a:rPr>
              <a:t>В 2022 году выпущен вариант поставки «1С:</a:t>
            </a:r>
            <a:r>
              <a:rPr lang="en-US" sz="1700" kern="0" dirty="0">
                <a:latin typeface="+mn-lt"/>
              </a:rPr>
              <a:t>ERP </a:t>
            </a:r>
            <a:r>
              <a:rPr lang="ru-RU" sz="1700" kern="0" dirty="0">
                <a:latin typeface="+mn-lt"/>
              </a:rPr>
              <a:t>Горнодобывающая промышленность»</a:t>
            </a:r>
            <a:r>
              <a:rPr lang="en-US" sz="1700" kern="0" dirty="0">
                <a:latin typeface="+mn-lt"/>
              </a:rPr>
              <a:t> </a:t>
            </a:r>
            <a:r>
              <a:rPr lang="ru-RU" sz="1700" kern="0" dirty="0">
                <a:latin typeface="+mn-lt"/>
              </a:rPr>
              <a:t>для</a:t>
            </a:r>
            <a:r>
              <a:rPr lang="en-US" sz="1700" kern="0" dirty="0">
                <a:latin typeface="+mn-lt"/>
              </a:rPr>
              <a:t> </a:t>
            </a:r>
            <a:r>
              <a:rPr lang="ru-RU" sz="1700" kern="0" dirty="0">
                <a:latin typeface="+mn-lt"/>
              </a:rPr>
              <a:t>обучения в высших и средних учебных заведениях на 20 рабочих мест.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1700" kern="0" dirty="0">
                <a:latin typeface="+mn-lt"/>
              </a:rPr>
              <a:t>В комплект поставки входит методическое пособие с практическими примерами отраслевой конфигурации по различным разделам учета. Каждый пример пошагово описывает действия пользователя в программе для получения результата процесса.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endParaRPr lang="ru-RU" sz="1700" kern="0" dirty="0">
              <a:latin typeface="+mn-lt"/>
            </a:endParaRPr>
          </a:p>
        </p:txBody>
      </p:sp>
      <p:sp>
        <p:nvSpPr>
          <p:cNvPr id="20" name="Объект 1">
            <a:extLst>
              <a:ext uri="{FF2B5EF4-FFF2-40B4-BE49-F238E27FC236}">
                <a16:creationId xmlns:a16="http://schemas.microsoft.com/office/drawing/2014/main" id="{3A6B4018-AC5C-4A97-9675-0BFC3685C909}"/>
              </a:ext>
            </a:extLst>
          </p:cNvPr>
          <p:cNvSpPr txBox="1">
            <a:spLocks/>
          </p:cNvSpPr>
          <p:nvPr/>
        </p:nvSpPr>
        <p:spPr>
          <a:xfrm>
            <a:off x="3288323" y="3972466"/>
            <a:ext cx="8247185" cy="195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1700" kern="0" dirty="0">
                <a:latin typeface="+mn-lt"/>
              </a:rPr>
              <a:t>В 2023 году панируется выпуск комплекта вопросов для сертификации «1С:Профессионал» по программным продуктам «1С:Горнодобывающая промышленность</a:t>
            </a:r>
            <a:r>
              <a:rPr lang="ru-RU" sz="1700" kern="0">
                <a:latin typeface="+mn-lt"/>
              </a:rPr>
              <a:t>» и </a:t>
            </a:r>
            <a:r>
              <a:rPr lang="ru-RU" sz="1700" kern="0" dirty="0">
                <a:latin typeface="+mn-lt"/>
              </a:rPr>
              <a:t>запуск приемки экзамена в авторизованных центрах сертификации и сертификационных экзаменационных центрах.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1700" kern="0" dirty="0">
                <a:latin typeface="+mn-lt"/>
              </a:rPr>
              <a:t>В учебных заведениях заключивших с фирмой 1С "Соглашение о сертификации учащихся высших и средних учебных заведений по программе "1С:Профессионал" предусмотрены льготы за прохождение экзамена студентами.</a:t>
            </a:r>
          </a:p>
        </p:txBody>
      </p:sp>
      <p:pic>
        <p:nvPicPr>
          <p:cNvPr id="1028" name="Picture 4" descr="https://risotec.ru/upload/iblock/e82/UNmMQtJhGeg.jpg">
            <a:extLst>
              <a:ext uri="{FF2B5EF4-FFF2-40B4-BE49-F238E27FC236}">
                <a16:creationId xmlns:a16="http://schemas.microsoft.com/office/drawing/2014/main" id="{323B44D7-8D05-4640-94FB-B2DDC53D9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92" y="4026322"/>
            <a:ext cx="1905000" cy="1905000"/>
          </a:xfrm>
          <a:prstGeom prst="rect">
            <a:avLst/>
          </a:prstGeom>
          <a:solidFill>
            <a:srgbClr val="FFDE00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3885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2" y="99079"/>
            <a:ext cx="8792567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Функциональная модель 1С:Горнодобывающая промышленность в 1С:Система проектирования прикладных решений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AC5A65-57DE-489C-9480-E586E55B0C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" y="1679331"/>
            <a:ext cx="11021761" cy="4938587"/>
          </a:xfrm>
          <a:prstGeom prst="rect">
            <a:avLst/>
          </a:prstGeom>
        </p:spPr>
      </p:pic>
      <p:sp>
        <p:nvSpPr>
          <p:cNvPr id="13" name="Объект 1">
            <a:extLst>
              <a:ext uri="{FF2B5EF4-FFF2-40B4-BE49-F238E27FC236}">
                <a16:creationId xmlns:a16="http://schemas.microsoft.com/office/drawing/2014/main" id="{31E98F82-2C99-4C55-92E4-AF398B157DC9}"/>
              </a:ext>
            </a:extLst>
          </p:cNvPr>
          <p:cNvSpPr txBox="1">
            <a:spLocks/>
          </p:cNvSpPr>
          <p:nvPr/>
        </p:nvSpPr>
        <p:spPr>
          <a:xfrm>
            <a:off x="273424" y="1034731"/>
            <a:ext cx="11645152" cy="556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1700" kern="0" dirty="0">
                <a:latin typeface="+mn-lt"/>
              </a:rPr>
              <a:t>В модели 1С:СППР описаны функции, процессы и роли пользователей системы. Модель идет в поставке продукта и доступна онлайн в сервисе  </a:t>
            </a:r>
            <a:r>
              <a:rPr lang="ru-RU" sz="1700" kern="0" dirty="0">
                <a:latin typeface="+mn-lt"/>
                <a:hlinkClick r:id="rId4"/>
              </a:rPr>
              <a:t>"1С:Облачная карта прикладных решений</a:t>
            </a:r>
            <a:r>
              <a:rPr lang="ru-RU" sz="1700" kern="0" dirty="0">
                <a:latin typeface="+mn-lt"/>
              </a:rPr>
              <a:t>". Модель интегрирована в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347026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769161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1С:Горнодобывающая промышленность </a:t>
            </a:r>
          </a:p>
          <a:p>
            <a:r>
              <a:rPr lang="ru-RU" dirty="0"/>
              <a:t>Отраслевые возможности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47C12D1-269A-4053-9AD1-8607DEBC0413}"/>
              </a:ext>
            </a:extLst>
          </p:cNvPr>
          <p:cNvSpPr/>
          <p:nvPr/>
        </p:nvSpPr>
        <p:spPr>
          <a:xfrm>
            <a:off x="3300416" y="1164012"/>
            <a:ext cx="2016000" cy="54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АСД, ВЕСОВЫЕ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3CDA0AC7-9185-461C-B321-BE92A53C83D3}"/>
              </a:ext>
            </a:extLst>
          </p:cNvPr>
          <p:cNvSpPr/>
          <p:nvPr/>
        </p:nvSpPr>
        <p:spPr>
          <a:xfrm>
            <a:off x="3300415" y="2113251"/>
            <a:ext cx="2016000" cy="126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УПРАВЛЕНИЕ ГЕОЛОГО-РАЗВЕДОЧНЫМИ </a:t>
            </a:r>
            <a:br>
              <a:rPr lang="en-US" sz="1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 ГОРНЫМИ РАБОТАМИ</a:t>
            </a:r>
          </a:p>
        </p:txBody>
      </p:sp>
      <p:sp>
        <p:nvSpPr>
          <p:cNvPr id="48" name="Стрелка: вправо 47">
            <a:extLst>
              <a:ext uri="{FF2B5EF4-FFF2-40B4-BE49-F238E27FC236}">
                <a16:creationId xmlns:a16="http://schemas.microsoft.com/office/drawing/2014/main" id="{BF6D8464-3F1D-4D7F-8918-93866F66DB36}"/>
              </a:ext>
            </a:extLst>
          </p:cNvPr>
          <p:cNvSpPr/>
          <p:nvPr/>
        </p:nvSpPr>
        <p:spPr>
          <a:xfrm>
            <a:off x="5328583" y="2620106"/>
            <a:ext cx="396000" cy="252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A4F93783-3CA5-4F75-8E08-333803B7FEE2}"/>
              </a:ext>
            </a:extLst>
          </p:cNvPr>
          <p:cNvSpPr/>
          <p:nvPr/>
        </p:nvSpPr>
        <p:spPr>
          <a:xfrm>
            <a:off x="5730889" y="2114237"/>
            <a:ext cx="2016000" cy="126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УПРАВЛЕНИЕ ПЕРЕРАБОТКОЙ ПРОДУКЦИИ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4B65B6BD-59E5-4603-94BC-8233FFB53F59}"/>
              </a:ext>
            </a:extLst>
          </p:cNvPr>
          <p:cNvSpPr/>
          <p:nvPr/>
        </p:nvSpPr>
        <p:spPr>
          <a:xfrm>
            <a:off x="8186608" y="2090779"/>
            <a:ext cx="2016000" cy="126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УПРАВЛЕНИЕ ПЕРЕМЕЩЕНИЕМ И ОТГРУЗКОЙ ПРОДУКЦИИ</a:t>
            </a:r>
          </a:p>
        </p:txBody>
      </p:sp>
      <p:sp>
        <p:nvSpPr>
          <p:cNvPr id="51" name="Стрелка: вверх-вниз 50">
            <a:extLst>
              <a:ext uri="{FF2B5EF4-FFF2-40B4-BE49-F238E27FC236}">
                <a16:creationId xmlns:a16="http://schemas.microsoft.com/office/drawing/2014/main" id="{11A99109-C404-4B66-97E1-F31217897A97}"/>
              </a:ext>
            </a:extLst>
          </p:cNvPr>
          <p:cNvSpPr/>
          <p:nvPr/>
        </p:nvSpPr>
        <p:spPr>
          <a:xfrm>
            <a:off x="4217797" y="1734546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Стрелка: вверх-вниз 51">
            <a:extLst>
              <a:ext uri="{FF2B5EF4-FFF2-40B4-BE49-F238E27FC236}">
                <a16:creationId xmlns:a16="http://schemas.microsoft.com/office/drawing/2014/main" id="{475D89F5-ADD8-4AD6-B46E-FB82507BEFC1}"/>
              </a:ext>
            </a:extLst>
          </p:cNvPr>
          <p:cNvSpPr/>
          <p:nvPr/>
        </p:nvSpPr>
        <p:spPr>
          <a:xfrm>
            <a:off x="6647712" y="1730791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3" name="Стрелка: вверх-вниз 52">
            <a:extLst>
              <a:ext uri="{FF2B5EF4-FFF2-40B4-BE49-F238E27FC236}">
                <a16:creationId xmlns:a16="http://schemas.microsoft.com/office/drawing/2014/main" id="{C73442CB-CCC9-4EC4-8EFE-9715EDA2A614}"/>
              </a:ext>
            </a:extLst>
          </p:cNvPr>
          <p:cNvSpPr/>
          <p:nvPr/>
        </p:nvSpPr>
        <p:spPr>
          <a:xfrm>
            <a:off x="9097894" y="1714681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A1CB1471-263E-4683-A703-12693A81C10F}"/>
              </a:ext>
            </a:extLst>
          </p:cNvPr>
          <p:cNvSpPr/>
          <p:nvPr/>
        </p:nvSpPr>
        <p:spPr>
          <a:xfrm>
            <a:off x="3300415" y="3764628"/>
            <a:ext cx="6902193" cy="720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ru-RU" sz="1600" b="1" dirty="0">
                <a:solidFill>
                  <a:schemeClr val="bg1"/>
                </a:solidFill>
              </a:rPr>
              <a:t>ОПЕРАТИВНЫЙ УЧЕТ ДВИЖЕНИЯ И КАЧЕСТВА ПРОДУКЦИИ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Шихтование | Перемаркировка | Отбор проб | Результаты анализов | Качество | Баланс продукции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EDD19390-E36D-4BD6-9DA8-3E36945FD355}"/>
              </a:ext>
            </a:extLst>
          </p:cNvPr>
          <p:cNvSpPr/>
          <p:nvPr/>
        </p:nvSpPr>
        <p:spPr>
          <a:xfrm>
            <a:off x="3300415" y="4746573"/>
            <a:ext cx="6902193" cy="720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ru-RU" sz="1600" b="1" dirty="0">
                <a:solidFill>
                  <a:schemeClr val="bg1"/>
                </a:solidFill>
              </a:rPr>
              <a:t>УПРАВЛЕНИЕ ОБОРУДОВАНИЕМ, УЧЕТ И НОРМИРОВАНИЕ ГСМ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Время работа и простои </a:t>
            </a:r>
            <a:r>
              <a:rPr lang="en-US" sz="1200" b="1" dirty="0">
                <a:solidFill>
                  <a:schemeClr val="bg1"/>
                </a:solidFill>
              </a:rPr>
              <a:t>| </a:t>
            </a:r>
            <a:r>
              <a:rPr lang="ru-RU" sz="1200" b="1" dirty="0">
                <a:solidFill>
                  <a:schemeClr val="bg1"/>
                </a:solidFill>
              </a:rPr>
              <a:t>Путевые листы </a:t>
            </a:r>
            <a:r>
              <a:rPr lang="en-US" sz="1200" b="1" dirty="0">
                <a:solidFill>
                  <a:schemeClr val="bg1"/>
                </a:solidFill>
              </a:rPr>
              <a:t>| </a:t>
            </a:r>
            <a:r>
              <a:rPr lang="ru-RU" sz="1200" b="1" dirty="0">
                <a:solidFill>
                  <a:schemeClr val="bg1"/>
                </a:solidFill>
              </a:rPr>
              <a:t>ГСМ </a:t>
            </a:r>
            <a:r>
              <a:rPr lang="en-US" sz="1200" b="1" dirty="0">
                <a:solidFill>
                  <a:schemeClr val="bg1"/>
                </a:solidFill>
              </a:rPr>
              <a:t>|</a:t>
            </a:r>
            <a:r>
              <a:rPr lang="ru-RU" sz="1200" b="1" dirty="0">
                <a:solidFill>
                  <a:schemeClr val="bg1"/>
                </a:solidFill>
              </a:rPr>
              <a:t> Шины</a:t>
            </a:r>
            <a:r>
              <a:rPr lang="en-US" sz="1200" b="1" dirty="0">
                <a:solidFill>
                  <a:schemeClr val="bg1"/>
                </a:solidFill>
              </a:rPr>
              <a:t> |</a:t>
            </a:r>
            <a:r>
              <a:rPr lang="ru-RU" sz="1200" b="1" dirty="0">
                <a:solidFill>
                  <a:schemeClr val="bg1"/>
                </a:solidFill>
              </a:rPr>
              <a:t> Счетчики </a:t>
            </a:r>
            <a:r>
              <a:rPr lang="en-US" sz="1200" b="1" dirty="0">
                <a:solidFill>
                  <a:schemeClr val="bg1"/>
                </a:solidFill>
              </a:rPr>
              <a:t>| </a:t>
            </a:r>
            <a:r>
              <a:rPr lang="ru-RU" sz="1200" b="1" dirty="0">
                <a:solidFill>
                  <a:schemeClr val="bg1"/>
                </a:solidFill>
              </a:rPr>
              <a:t>Хозтранспорт и спецтехника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F2C64062-7FA7-4E52-B0DB-0BB695917138}"/>
              </a:ext>
            </a:extLst>
          </p:cNvPr>
          <p:cNvSpPr/>
          <p:nvPr/>
        </p:nvSpPr>
        <p:spPr>
          <a:xfrm>
            <a:off x="3300415" y="5728518"/>
            <a:ext cx="6902193" cy="720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ru-RU" sz="1600" b="1" dirty="0">
                <a:solidFill>
                  <a:schemeClr val="bg1"/>
                </a:solidFill>
              </a:rPr>
              <a:t>УЧЕТ РАБОТЫ СОТРУДНИКОВ И РАСЧЕТ ЗАРАБОТНОЙ ПЛАТЫ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Табелирование  </a:t>
            </a:r>
            <a:r>
              <a:rPr lang="en-US" sz="1200" b="1" dirty="0">
                <a:solidFill>
                  <a:schemeClr val="bg1"/>
                </a:solidFill>
              </a:rPr>
              <a:t>| </a:t>
            </a:r>
            <a:r>
              <a:rPr lang="ru-RU" sz="1200" b="1" dirty="0">
                <a:solidFill>
                  <a:schemeClr val="bg1"/>
                </a:solidFill>
              </a:rPr>
              <a:t> Расстановка  </a:t>
            </a:r>
            <a:r>
              <a:rPr lang="en-US" sz="1200" b="1" dirty="0">
                <a:solidFill>
                  <a:schemeClr val="bg1"/>
                </a:solidFill>
              </a:rPr>
              <a:t>| </a:t>
            </a:r>
            <a:r>
              <a:rPr lang="ru-RU" sz="1200" b="1" dirty="0">
                <a:solidFill>
                  <a:schemeClr val="bg1"/>
                </a:solidFill>
              </a:rPr>
              <a:t> Выработка  </a:t>
            </a:r>
            <a:r>
              <a:rPr lang="en-US" sz="1200" b="1" dirty="0">
                <a:solidFill>
                  <a:schemeClr val="bg1"/>
                </a:solidFill>
              </a:rPr>
              <a:t>|</a:t>
            </a:r>
            <a:r>
              <a:rPr lang="ru-RU" sz="1200" b="1" dirty="0">
                <a:solidFill>
                  <a:schemeClr val="bg1"/>
                </a:solidFill>
              </a:rPr>
              <a:t>  Расчет  зарплаты</a:t>
            </a:r>
            <a:r>
              <a:rPr lang="en-US" sz="1200" b="1" dirty="0">
                <a:solidFill>
                  <a:schemeClr val="bg1"/>
                </a:solidFill>
              </a:rPr>
              <a:t>  |</a:t>
            </a:r>
            <a:r>
              <a:rPr lang="ru-RU" sz="1200" b="1" dirty="0">
                <a:solidFill>
                  <a:schemeClr val="bg1"/>
                </a:solidFill>
              </a:rPr>
              <a:t>  Допуски к оборудованию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17B46D5B-BBF2-4F84-B98A-A7182A90FDB4}"/>
              </a:ext>
            </a:extLst>
          </p:cNvPr>
          <p:cNvCxnSpPr>
            <a:cxnSpLocks/>
          </p:cNvCxnSpPr>
          <p:nvPr/>
        </p:nvCxnSpPr>
        <p:spPr>
          <a:xfrm>
            <a:off x="3546109" y="5131251"/>
            <a:ext cx="64497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50F92C99-871E-4FF5-9C69-9B3A723F50B8}"/>
              </a:ext>
            </a:extLst>
          </p:cNvPr>
          <p:cNvCxnSpPr>
            <a:cxnSpLocks/>
          </p:cNvCxnSpPr>
          <p:nvPr/>
        </p:nvCxnSpPr>
        <p:spPr>
          <a:xfrm>
            <a:off x="3546109" y="6110198"/>
            <a:ext cx="64079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трелка: вверх-вниз 58">
            <a:extLst>
              <a:ext uri="{FF2B5EF4-FFF2-40B4-BE49-F238E27FC236}">
                <a16:creationId xmlns:a16="http://schemas.microsoft.com/office/drawing/2014/main" id="{191F61E9-A99B-4124-BE13-0573691E3E35}"/>
              </a:ext>
            </a:extLst>
          </p:cNvPr>
          <p:cNvSpPr/>
          <p:nvPr/>
        </p:nvSpPr>
        <p:spPr>
          <a:xfrm>
            <a:off x="6648889" y="3368957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0" name="Стрелка: вверх 59">
            <a:extLst>
              <a:ext uri="{FF2B5EF4-FFF2-40B4-BE49-F238E27FC236}">
                <a16:creationId xmlns:a16="http://schemas.microsoft.com/office/drawing/2014/main" id="{98D87C41-CC2B-4DF1-8651-41DAE64E8246}"/>
              </a:ext>
            </a:extLst>
          </p:cNvPr>
          <p:cNvSpPr/>
          <p:nvPr/>
        </p:nvSpPr>
        <p:spPr>
          <a:xfrm flipV="1">
            <a:off x="4217797" y="3381314"/>
            <a:ext cx="180000" cy="36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/>
          </a:p>
        </p:txBody>
      </p:sp>
      <p:sp>
        <p:nvSpPr>
          <p:cNvPr id="61" name="Стрелка: вверх 60">
            <a:extLst>
              <a:ext uri="{FF2B5EF4-FFF2-40B4-BE49-F238E27FC236}">
                <a16:creationId xmlns:a16="http://schemas.microsoft.com/office/drawing/2014/main" id="{89681325-6D32-4FB9-A02C-3FF63D320BB9}"/>
              </a:ext>
            </a:extLst>
          </p:cNvPr>
          <p:cNvSpPr/>
          <p:nvPr/>
        </p:nvSpPr>
        <p:spPr>
          <a:xfrm>
            <a:off x="9097894" y="3372118"/>
            <a:ext cx="180000" cy="36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E4989EAC-8A9E-4902-93C6-AB22259DAA79}"/>
              </a:ext>
            </a:extLst>
          </p:cNvPr>
          <p:cNvSpPr/>
          <p:nvPr/>
        </p:nvSpPr>
        <p:spPr>
          <a:xfrm>
            <a:off x="7765363" y="2620106"/>
            <a:ext cx="396000" cy="252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FCB8C321-70EE-4144-B97B-0E40EF31F508}"/>
              </a:ext>
            </a:extLst>
          </p:cNvPr>
          <p:cNvCxnSpPr>
            <a:cxnSpLocks/>
          </p:cNvCxnSpPr>
          <p:nvPr/>
        </p:nvCxnSpPr>
        <p:spPr>
          <a:xfrm>
            <a:off x="3546109" y="4162217"/>
            <a:ext cx="64497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F1719191-1316-425D-B08A-0F6CE4A3CA22}"/>
              </a:ext>
            </a:extLst>
          </p:cNvPr>
          <p:cNvSpPr/>
          <p:nvPr/>
        </p:nvSpPr>
        <p:spPr>
          <a:xfrm>
            <a:off x="5724583" y="1164012"/>
            <a:ext cx="2016000" cy="54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SCADA</a:t>
            </a:r>
            <a:r>
              <a:rPr lang="ru-RU" sz="1400" b="1" dirty="0">
                <a:solidFill>
                  <a:schemeClr val="bg1"/>
                </a:solidFill>
              </a:rPr>
              <a:t>, ВЕСОВЫЕ</a:t>
            </a: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56F11201-8794-447D-9EE9-C676227CEDC9}"/>
              </a:ext>
            </a:extLst>
          </p:cNvPr>
          <p:cNvSpPr/>
          <p:nvPr/>
        </p:nvSpPr>
        <p:spPr>
          <a:xfrm>
            <a:off x="8179894" y="1164012"/>
            <a:ext cx="2016000" cy="54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АСУ ЖД, ВЕСОВЫЕ</a:t>
            </a: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1F016449-F8D3-4E92-B5CA-DED0417AA505}"/>
              </a:ext>
            </a:extLst>
          </p:cNvPr>
          <p:cNvSpPr/>
          <p:nvPr/>
        </p:nvSpPr>
        <p:spPr>
          <a:xfrm>
            <a:off x="1764324" y="4774063"/>
            <a:ext cx="1125400" cy="7143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АСД, АЗС</a:t>
            </a:r>
          </a:p>
        </p:txBody>
      </p:sp>
      <p:sp>
        <p:nvSpPr>
          <p:cNvPr id="67" name="Стрелка: вверх-вниз 66">
            <a:extLst>
              <a:ext uri="{FF2B5EF4-FFF2-40B4-BE49-F238E27FC236}">
                <a16:creationId xmlns:a16="http://schemas.microsoft.com/office/drawing/2014/main" id="{879086FF-DBB3-487E-ACB4-200659E28B63}"/>
              </a:ext>
            </a:extLst>
          </p:cNvPr>
          <p:cNvSpPr/>
          <p:nvPr/>
        </p:nvSpPr>
        <p:spPr>
          <a:xfrm rot="5400000">
            <a:off x="3003701" y="4951251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268EEDDE-D219-48AD-90DA-A6DD22621DAC}"/>
              </a:ext>
            </a:extLst>
          </p:cNvPr>
          <p:cNvSpPr/>
          <p:nvPr/>
        </p:nvSpPr>
        <p:spPr>
          <a:xfrm>
            <a:off x="1764324" y="3805029"/>
            <a:ext cx="1125400" cy="7143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LIMS</a:t>
            </a:r>
            <a:r>
              <a:rPr lang="ru-RU" sz="1400" b="1" dirty="0">
                <a:solidFill>
                  <a:schemeClr val="bg1"/>
                </a:solidFill>
              </a:rPr>
              <a:t>, Весовые</a:t>
            </a:r>
          </a:p>
        </p:txBody>
      </p:sp>
      <p:sp>
        <p:nvSpPr>
          <p:cNvPr id="69" name="Стрелка: вверх-вниз 68">
            <a:extLst>
              <a:ext uri="{FF2B5EF4-FFF2-40B4-BE49-F238E27FC236}">
                <a16:creationId xmlns:a16="http://schemas.microsoft.com/office/drawing/2014/main" id="{80C0B4DE-7759-4ADC-9B71-4AE0886C15C7}"/>
              </a:ext>
            </a:extLst>
          </p:cNvPr>
          <p:cNvSpPr/>
          <p:nvPr/>
        </p:nvSpPr>
        <p:spPr>
          <a:xfrm rot="5400000">
            <a:off x="3003701" y="3982217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51286B2F-0682-4DE8-8377-B3AFC3FDB917}"/>
              </a:ext>
            </a:extLst>
          </p:cNvPr>
          <p:cNvSpPr/>
          <p:nvPr/>
        </p:nvSpPr>
        <p:spPr>
          <a:xfrm>
            <a:off x="1764323" y="5753010"/>
            <a:ext cx="1125399" cy="7143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АСД, СКУД</a:t>
            </a:r>
          </a:p>
        </p:txBody>
      </p:sp>
      <p:sp>
        <p:nvSpPr>
          <p:cNvPr id="71" name="Стрелка: вверх-вниз 70">
            <a:extLst>
              <a:ext uri="{FF2B5EF4-FFF2-40B4-BE49-F238E27FC236}">
                <a16:creationId xmlns:a16="http://schemas.microsoft.com/office/drawing/2014/main" id="{3A45E245-4352-4E55-97A4-4F5189D6C7EC}"/>
              </a:ext>
            </a:extLst>
          </p:cNvPr>
          <p:cNvSpPr/>
          <p:nvPr/>
        </p:nvSpPr>
        <p:spPr>
          <a:xfrm rot="5400000">
            <a:off x="3003701" y="5930197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2624344F-20F6-4712-AB01-3B2E2FA16228}"/>
              </a:ext>
            </a:extLst>
          </p:cNvPr>
          <p:cNvSpPr/>
          <p:nvPr/>
        </p:nvSpPr>
        <p:spPr>
          <a:xfrm>
            <a:off x="1788301" y="2090779"/>
            <a:ext cx="1125400" cy="12854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ГГИС</a:t>
            </a:r>
          </a:p>
        </p:txBody>
      </p:sp>
      <p:sp>
        <p:nvSpPr>
          <p:cNvPr id="73" name="Стрелка: вверх-вниз 72">
            <a:extLst>
              <a:ext uri="{FF2B5EF4-FFF2-40B4-BE49-F238E27FC236}">
                <a16:creationId xmlns:a16="http://schemas.microsoft.com/office/drawing/2014/main" id="{821A0278-95B4-4632-B257-7EBA6E416B88}"/>
              </a:ext>
            </a:extLst>
          </p:cNvPr>
          <p:cNvSpPr/>
          <p:nvPr/>
        </p:nvSpPr>
        <p:spPr>
          <a:xfrm rot="5400000">
            <a:off x="3010007" y="2553512"/>
            <a:ext cx="180000" cy="3600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896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769161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Производственное планирование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D26413D-D66F-42AB-8174-2ABD8F1A2139}"/>
              </a:ext>
            </a:extLst>
          </p:cNvPr>
          <p:cNvSpPr/>
          <p:nvPr/>
        </p:nvSpPr>
        <p:spPr>
          <a:xfrm>
            <a:off x="2551451" y="3691692"/>
            <a:ext cx="1698171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ПЛАНЫ ПРОИЗВОДСТВА ГОРНЫХ РАБОТ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10EEE8D-CE26-4D64-BEB4-7E9359668A32}"/>
              </a:ext>
            </a:extLst>
          </p:cNvPr>
          <p:cNvSpPr/>
          <p:nvPr/>
        </p:nvSpPr>
        <p:spPr>
          <a:xfrm>
            <a:off x="265809" y="3555424"/>
            <a:ext cx="1728000" cy="828000"/>
          </a:xfrm>
          <a:prstGeom prst="roundRect">
            <a:avLst/>
          </a:prstGeom>
          <a:solidFill>
            <a:srgbClr val="DBF0FC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Условия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горных работ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6D2EC4F-1B1C-45F7-A346-DCF4F06DEB32}"/>
              </a:ext>
            </a:extLst>
          </p:cNvPr>
          <p:cNvSpPr/>
          <p:nvPr/>
        </p:nvSpPr>
        <p:spPr>
          <a:xfrm>
            <a:off x="265809" y="4552990"/>
            <a:ext cx="1728000" cy="828000"/>
          </a:xfrm>
          <a:prstGeom prst="roundRect">
            <a:avLst/>
          </a:prstGeom>
          <a:solidFill>
            <a:srgbClr val="DBF0FC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Нормы технологических перевозок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6C27C37-86D3-41B4-9EA3-FD896699961E}"/>
              </a:ext>
            </a:extLst>
          </p:cNvPr>
          <p:cNvSpPr/>
          <p:nvPr/>
        </p:nvSpPr>
        <p:spPr>
          <a:xfrm>
            <a:off x="265809" y="5550556"/>
            <a:ext cx="1728000" cy="828000"/>
          </a:xfrm>
          <a:prstGeom prst="roundRect">
            <a:avLst/>
          </a:prstGeom>
          <a:solidFill>
            <a:srgbClr val="DBF0FC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Нормы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горных работ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8AD96E4-DFA6-4851-BC99-5C8F44D4A11A}"/>
              </a:ext>
            </a:extLst>
          </p:cNvPr>
          <p:cNvSpPr/>
          <p:nvPr/>
        </p:nvSpPr>
        <p:spPr>
          <a:xfrm>
            <a:off x="4641508" y="3691691"/>
            <a:ext cx="1698171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ПЛАНЫ ПЕРЕРАБОТКИ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D8F8701-5245-4186-B1CF-D256D6E13C07}"/>
              </a:ext>
            </a:extLst>
          </p:cNvPr>
          <p:cNvSpPr/>
          <p:nvPr/>
        </p:nvSpPr>
        <p:spPr>
          <a:xfrm>
            <a:off x="6731565" y="3691690"/>
            <a:ext cx="1896228" cy="108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ПЛАНЫ ОСТАТКОВ ПОСТУПЛЕНИЯ, ПЕРЕМЕЩЕНИЯ И ОТГРУЗКИ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FA8D9E69-3FA5-409D-AD99-FB76A6C5C7BE}"/>
              </a:ext>
            </a:extLst>
          </p:cNvPr>
          <p:cNvSpPr/>
          <p:nvPr/>
        </p:nvSpPr>
        <p:spPr>
          <a:xfrm>
            <a:off x="2551449" y="5098124"/>
            <a:ext cx="6076343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ПЛАНЫ ДОСТУПНОСТИ ОБОРУДОВАНИЯ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410F52B1-CCCB-4321-8E7D-CBADC0BC5037}"/>
              </a:ext>
            </a:extLst>
          </p:cNvPr>
          <p:cNvCxnSpPr>
            <a:cxnSpLocks/>
            <a:stCxn id="20" idx="3"/>
            <a:endCxn id="22" idx="3"/>
          </p:cNvCxnSpPr>
          <p:nvPr/>
        </p:nvCxnSpPr>
        <p:spPr>
          <a:xfrm>
            <a:off x="1993809" y="3969424"/>
            <a:ext cx="12700" cy="1995132"/>
          </a:xfrm>
          <a:prstGeom prst="bentConnector3">
            <a:avLst>
              <a:gd name="adj1" fmla="val 1800000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AEA253F-1102-42BC-AB14-D91D22CF4645}"/>
              </a:ext>
            </a:extLst>
          </p:cNvPr>
          <p:cNvCxnSpPr>
            <a:cxnSpLocks/>
          </p:cNvCxnSpPr>
          <p:nvPr/>
        </p:nvCxnSpPr>
        <p:spPr>
          <a:xfrm>
            <a:off x="2255326" y="4286584"/>
            <a:ext cx="296123" cy="0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: вверх 27">
            <a:extLst>
              <a:ext uri="{FF2B5EF4-FFF2-40B4-BE49-F238E27FC236}">
                <a16:creationId xmlns:a16="http://schemas.microsoft.com/office/drawing/2014/main" id="{E157E60E-AF2B-4136-8F2E-7D665F6626A4}"/>
              </a:ext>
            </a:extLst>
          </p:cNvPr>
          <p:cNvSpPr/>
          <p:nvPr/>
        </p:nvSpPr>
        <p:spPr>
          <a:xfrm>
            <a:off x="3310536" y="4790508"/>
            <a:ext cx="180000" cy="28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Стрелка: вверх 28">
            <a:extLst>
              <a:ext uri="{FF2B5EF4-FFF2-40B4-BE49-F238E27FC236}">
                <a16:creationId xmlns:a16="http://schemas.microsoft.com/office/drawing/2014/main" id="{98E689BA-53C3-48F6-B4F5-B4F7C2C55F3F}"/>
              </a:ext>
            </a:extLst>
          </p:cNvPr>
          <p:cNvSpPr/>
          <p:nvPr/>
        </p:nvSpPr>
        <p:spPr>
          <a:xfrm>
            <a:off x="5400163" y="4790940"/>
            <a:ext cx="180000" cy="28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Стрелка: вверх 29">
            <a:extLst>
              <a:ext uri="{FF2B5EF4-FFF2-40B4-BE49-F238E27FC236}">
                <a16:creationId xmlns:a16="http://schemas.microsoft.com/office/drawing/2014/main" id="{32AFFBDC-22D7-4104-91F6-A346B840E452}"/>
              </a:ext>
            </a:extLst>
          </p:cNvPr>
          <p:cNvSpPr/>
          <p:nvPr/>
        </p:nvSpPr>
        <p:spPr>
          <a:xfrm>
            <a:off x="7621767" y="4810122"/>
            <a:ext cx="180000" cy="28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0C639333-55AE-47B0-B4B4-CC604B74D193}"/>
              </a:ext>
            </a:extLst>
          </p:cNvPr>
          <p:cNvSpPr/>
          <p:nvPr/>
        </p:nvSpPr>
        <p:spPr>
          <a:xfrm>
            <a:off x="2551449" y="5964556"/>
            <a:ext cx="6076343" cy="540000"/>
          </a:xfrm>
          <a:prstGeom prst="roundRect">
            <a:avLst/>
          </a:prstGeom>
          <a:solidFill>
            <a:srgbClr val="304961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НАРАБОТКА ОБОРУДОВАНИЯ И ЗАКАЗЫ НА РЕМОНТ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643F6D3-0842-4BA9-BB32-AD5FD19D6074}"/>
              </a:ext>
            </a:extLst>
          </p:cNvPr>
          <p:cNvSpPr/>
          <p:nvPr/>
        </p:nvSpPr>
        <p:spPr>
          <a:xfrm>
            <a:off x="2551450" y="2269099"/>
            <a:ext cx="1698171" cy="108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ПЛАНЫ ПРОИЗВОДСТВА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FEB9623-326D-4F95-BC9B-CA6177EEBEF4}"/>
              </a:ext>
            </a:extLst>
          </p:cNvPr>
          <p:cNvSpPr/>
          <p:nvPr/>
        </p:nvSpPr>
        <p:spPr>
          <a:xfrm>
            <a:off x="4641508" y="2269099"/>
            <a:ext cx="1698171" cy="108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ПЛАНЫ ПОТРЕБНОСТЕЙ И ЗАКУПОК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FC1D7ECC-B29B-4A65-99C8-A93773362D32}"/>
              </a:ext>
            </a:extLst>
          </p:cNvPr>
          <p:cNvSpPr/>
          <p:nvPr/>
        </p:nvSpPr>
        <p:spPr>
          <a:xfrm>
            <a:off x="6862682" y="2269099"/>
            <a:ext cx="1698171" cy="1080000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04961"/>
                </a:solidFill>
              </a:rPr>
              <a:t>ПЛАНЫ ПРОДАЖ</a:t>
            </a:r>
          </a:p>
        </p:txBody>
      </p:sp>
      <p:sp>
        <p:nvSpPr>
          <p:cNvPr id="35" name="Стрелка: вверх 34">
            <a:extLst>
              <a:ext uri="{FF2B5EF4-FFF2-40B4-BE49-F238E27FC236}">
                <a16:creationId xmlns:a16="http://schemas.microsoft.com/office/drawing/2014/main" id="{857A6257-2F2F-4D8D-97E5-5B84E4D28A55}"/>
              </a:ext>
            </a:extLst>
          </p:cNvPr>
          <p:cNvSpPr/>
          <p:nvPr/>
        </p:nvSpPr>
        <p:spPr>
          <a:xfrm>
            <a:off x="5400163" y="3373554"/>
            <a:ext cx="180000" cy="28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6" name="Стрелка: вверх 35">
            <a:extLst>
              <a:ext uri="{FF2B5EF4-FFF2-40B4-BE49-F238E27FC236}">
                <a16:creationId xmlns:a16="http://schemas.microsoft.com/office/drawing/2014/main" id="{AC83D2C3-0923-4CDD-9233-4724BC05EFEA}"/>
              </a:ext>
            </a:extLst>
          </p:cNvPr>
          <p:cNvSpPr/>
          <p:nvPr/>
        </p:nvSpPr>
        <p:spPr>
          <a:xfrm flipV="1">
            <a:off x="7621767" y="3376552"/>
            <a:ext cx="180000" cy="288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7" name="Стрелка: вверх 36">
            <a:extLst>
              <a:ext uri="{FF2B5EF4-FFF2-40B4-BE49-F238E27FC236}">
                <a16:creationId xmlns:a16="http://schemas.microsoft.com/office/drawing/2014/main" id="{F9456D77-683B-401B-ACE8-24E70081691F}"/>
              </a:ext>
            </a:extLst>
          </p:cNvPr>
          <p:cNvSpPr/>
          <p:nvPr/>
        </p:nvSpPr>
        <p:spPr>
          <a:xfrm rot="18905293">
            <a:off x="4379259" y="3205122"/>
            <a:ext cx="144000" cy="648000"/>
          </a:xfrm>
          <a:prstGeom prst="upArrow">
            <a:avLst>
              <a:gd name="adj1" fmla="val 50000"/>
              <a:gd name="adj2" fmla="val 789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8" name="Стрелка: вверх 37">
            <a:extLst>
              <a:ext uri="{FF2B5EF4-FFF2-40B4-BE49-F238E27FC236}">
                <a16:creationId xmlns:a16="http://schemas.microsoft.com/office/drawing/2014/main" id="{D7866219-2C06-496E-AFFC-7850A82F00F6}"/>
              </a:ext>
            </a:extLst>
          </p:cNvPr>
          <p:cNvSpPr/>
          <p:nvPr/>
        </p:nvSpPr>
        <p:spPr>
          <a:xfrm rot="2761896">
            <a:off x="4369996" y="3205122"/>
            <a:ext cx="144000" cy="648000"/>
          </a:xfrm>
          <a:prstGeom prst="upArrow">
            <a:avLst>
              <a:gd name="adj1" fmla="val 50000"/>
              <a:gd name="adj2" fmla="val 789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9" name="Стрелка: влево-вправо 38">
            <a:extLst>
              <a:ext uri="{FF2B5EF4-FFF2-40B4-BE49-F238E27FC236}">
                <a16:creationId xmlns:a16="http://schemas.microsoft.com/office/drawing/2014/main" id="{492ACB8F-2B6A-4308-8B34-61AC5ACEB9D9}"/>
              </a:ext>
            </a:extLst>
          </p:cNvPr>
          <p:cNvSpPr/>
          <p:nvPr/>
        </p:nvSpPr>
        <p:spPr>
          <a:xfrm rot="16200000">
            <a:off x="5346163" y="5707406"/>
            <a:ext cx="288000" cy="180000"/>
          </a:xfrm>
          <a:prstGeom prst="leftRightArrow">
            <a:avLst>
              <a:gd name="adj1" fmla="val 5132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: влево-вправо 39">
            <a:extLst>
              <a:ext uri="{FF2B5EF4-FFF2-40B4-BE49-F238E27FC236}">
                <a16:creationId xmlns:a16="http://schemas.microsoft.com/office/drawing/2014/main" id="{DD33B5E7-3141-4ADE-8EF8-CC20B9143F00}"/>
              </a:ext>
            </a:extLst>
          </p:cNvPr>
          <p:cNvSpPr/>
          <p:nvPr/>
        </p:nvSpPr>
        <p:spPr>
          <a:xfrm rot="16200000">
            <a:off x="3257305" y="3427547"/>
            <a:ext cx="288000" cy="180000"/>
          </a:xfrm>
          <a:prstGeom prst="leftRightArrow">
            <a:avLst>
              <a:gd name="adj1" fmla="val 5132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: вверх 40">
            <a:extLst>
              <a:ext uri="{FF2B5EF4-FFF2-40B4-BE49-F238E27FC236}">
                <a16:creationId xmlns:a16="http://schemas.microsoft.com/office/drawing/2014/main" id="{2945A263-1D4C-42FE-82F0-A00D7EAA6090}"/>
              </a:ext>
            </a:extLst>
          </p:cNvPr>
          <p:cNvSpPr/>
          <p:nvPr/>
        </p:nvSpPr>
        <p:spPr>
          <a:xfrm rot="5400000">
            <a:off x="4351995" y="2636579"/>
            <a:ext cx="180000" cy="360315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2" name="Стрелка: влево-вправо 41">
            <a:extLst>
              <a:ext uri="{FF2B5EF4-FFF2-40B4-BE49-F238E27FC236}">
                <a16:creationId xmlns:a16="http://schemas.microsoft.com/office/drawing/2014/main" id="{359E0EB1-4985-416D-9292-1A848BCABF44}"/>
              </a:ext>
            </a:extLst>
          </p:cNvPr>
          <p:cNvSpPr/>
          <p:nvPr/>
        </p:nvSpPr>
        <p:spPr>
          <a:xfrm>
            <a:off x="4258358" y="4128035"/>
            <a:ext cx="360000" cy="180000"/>
          </a:xfrm>
          <a:prstGeom prst="leftRightArrow">
            <a:avLst>
              <a:gd name="adj1" fmla="val 5132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: влево-вправо 42">
            <a:extLst>
              <a:ext uri="{FF2B5EF4-FFF2-40B4-BE49-F238E27FC236}">
                <a16:creationId xmlns:a16="http://schemas.microsoft.com/office/drawing/2014/main" id="{0B1B11E9-36F1-46B2-9D92-BBA5FED913B6}"/>
              </a:ext>
            </a:extLst>
          </p:cNvPr>
          <p:cNvSpPr/>
          <p:nvPr/>
        </p:nvSpPr>
        <p:spPr>
          <a:xfrm>
            <a:off x="6351254" y="4126533"/>
            <a:ext cx="360000" cy="180000"/>
          </a:xfrm>
          <a:prstGeom prst="leftRightArrow">
            <a:avLst>
              <a:gd name="adj1" fmla="val 5132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: вверх 43">
            <a:extLst>
              <a:ext uri="{FF2B5EF4-FFF2-40B4-BE49-F238E27FC236}">
                <a16:creationId xmlns:a16="http://schemas.microsoft.com/office/drawing/2014/main" id="{C734E365-8EEC-48AC-AE6D-163300D86070}"/>
              </a:ext>
            </a:extLst>
          </p:cNvPr>
          <p:cNvSpPr/>
          <p:nvPr/>
        </p:nvSpPr>
        <p:spPr>
          <a:xfrm rot="8142692">
            <a:off x="6462761" y="3231458"/>
            <a:ext cx="144000" cy="648000"/>
          </a:xfrm>
          <a:prstGeom prst="upArrow">
            <a:avLst>
              <a:gd name="adj1" fmla="val 50000"/>
              <a:gd name="adj2" fmla="val 789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14EA0DB8-FE55-4441-A987-27ADA57564F1}"/>
              </a:ext>
            </a:extLst>
          </p:cNvPr>
          <p:cNvSpPr/>
          <p:nvPr/>
        </p:nvSpPr>
        <p:spPr>
          <a:xfrm>
            <a:off x="265809" y="2557858"/>
            <a:ext cx="1728000" cy="828000"/>
          </a:xfrm>
          <a:prstGeom prst="roundRect">
            <a:avLst/>
          </a:prstGeom>
          <a:solidFill>
            <a:srgbClr val="DBF0FC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Запасы полезных ископаемых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119A76A0-28F3-4570-9930-C03E23CD12C1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1993809" y="2971858"/>
            <a:ext cx="227552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15B9620-5798-43D7-9E11-F1CF4F946B32}"/>
              </a:ext>
            </a:extLst>
          </p:cNvPr>
          <p:cNvCxnSpPr>
            <a:cxnSpLocks/>
          </p:cNvCxnSpPr>
          <p:nvPr/>
        </p:nvCxnSpPr>
        <p:spPr>
          <a:xfrm>
            <a:off x="2221361" y="2971858"/>
            <a:ext cx="0" cy="994827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A84EA87B-1043-48EE-81D3-6F7443A7D61C}"/>
              </a:ext>
            </a:extLst>
          </p:cNvPr>
          <p:cNvCxnSpPr>
            <a:cxnSpLocks/>
          </p:cNvCxnSpPr>
          <p:nvPr/>
        </p:nvCxnSpPr>
        <p:spPr>
          <a:xfrm>
            <a:off x="1993809" y="4988284"/>
            <a:ext cx="227552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AFE9949-BC96-48AE-8309-E773F8D4A17B}"/>
              </a:ext>
            </a:extLst>
          </p:cNvPr>
          <p:cNvGrpSpPr/>
          <p:nvPr/>
        </p:nvGrpSpPr>
        <p:grpSpPr>
          <a:xfrm>
            <a:off x="8702594" y="1129581"/>
            <a:ext cx="3305309" cy="5591894"/>
            <a:chOff x="8045938" y="1117022"/>
            <a:chExt cx="3821434" cy="5363328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91BE52C3-CCD3-4DE4-A149-7190CC359C7A}"/>
                </a:ext>
              </a:extLst>
            </p:cNvPr>
            <p:cNvGrpSpPr/>
            <p:nvPr/>
          </p:nvGrpSpPr>
          <p:grpSpPr>
            <a:xfrm>
              <a:off x="8140408" y="1117022"/>
              <a:ext cx="3726964" cy="5363328"/>
              <a:chOff x="8140408" y="1117022"/>
              <a:chExt cx="3726964" cy="5363328"/>
            </a:xfrm>
          </p:grpSpPr>
          <p:sp>
            <p:nvSpPr>
              <p:cNvPr id="52" name="Скругленный прямоугольник 25">
                <a:extLst>
                  <a:ext uri="{FF2B5EF4-FFF2-40B4-BE49-F238E27FC236}">
                    <a16:creationId xmlns:a16="http://schemas.microsoft.com/office/drawing/2014/main" id="{2081ADB3-762B-4CB7-9CC3-AAE8B41F944E}"/>
                  </a:ext>
                </a:extLst>
              </p:cNvPr>
              <p:cNvSpPr/>
              <p:nvPr/>
            </p:nvSpPr>
            <p:spPr>
              <a:xfrm>
                <a:off x="8140408" y="1117022"/>
                <a:ext cx="3726963" cy="585696"/>
              </a:xfrm>
              <a:prstGeom prst="round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FDC3EED6-F1C2-4068-BE6F-2DF3CF852B8B}"/>
                  </a:ext>
                </a:extLst>
              </p:cNvPr>
              <p:cNvSpPr/>
              <p:nvPr/>
            </p:nvSpPr>
            <p:spPr>
              <a:xfrm>
                <a:off x="8140409" y="1565092"/>
                <a:ext cx="3726963" cy="49152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3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2EA0B2D-15B9-4885-9CEB-74416CCBA132}"/>
                  </a:ext>
                </a:extLst>
              </p:cNvPr>
              <p:cNvSpPr txBox="1"/>
              <p:nvPr/>
            </p:nvSpPr>
            <p:spPr>
              <a:xfrm>
                <a:off x="8264956" y="1142610"/>
                <a:ext cx="3504847" cy="354236"/>
              </a:xfrm>
              <a:prstGeom prst="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ПРОЦЕССЫ</a:t>
                </a:r>
              </a:p>
            </p:txBody>
          </p:sp>
        </p:grp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3586A62A-5C34-4E67-BFC2-D869BBD6B997}"/>
                </a:ext>
              </a:extLst>
            </p:cNvPr>
            <p:cNvSpPr/>
            <p:nvPr/>
          </p:nvSpPr>
          <p:spPr>
            <a:xfrm>
              <a:off x="8045938" y="1682819"/>
              <a:ext cx="3726963" cy="475266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Годовое, месячное и декадное планирование геологоразведочных и горных работ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Годовое, месячное и декадное планирование переработки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Годовое, месячное и декадное планирование отгрузки и перемещения продукции</a:t>
              </a:r>
            </a:p>
            <a:p>
              <a:pPr marL="361950" lvl="1" indent="-180975">
                <a:spcAft>
                  <a:spcPts val="1000"/>
                </a:spcAft>
                <a:buFontTx/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Годовое и месячное планирование остатков на складах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Годовое и месячное планирование доступности оборудования и ППР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Планы потребностей, закупок и продаж в количественном финансовом выражении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Бюджеты доходов и расходов</a:t>
              </a:r>
            </a:p>
          </p:txBody>
        </p:sp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15D3B31-82E1-422C-9E7F-D0FACD8A82C2}"/>
              </a:ext>
            </a:extLst>
          </p:cNvPr>
          <p:cNvSpPr/>
          <p:nvPr/>
        </p:nvSpPr>
        <p:spPr>
          <a:xfrm>
            <a:off x="2385694" y="1249103"/>
            <a:ext cx="6314220" cy="529128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961"/>
                </a:solidFill>
              </a:rPr>
              <a:t>Бюджеты доходов и расходов</a:t>
            </a: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6289F999-086B-4BC7-A314-84324149723D}"/>
              </a:ext>
            </a:extLst>
          </p:cNvPr>
          <p:cNvSpPr/>
          <p:nvPr/>
        </p:nvSpPr>
        <p:spPr>
          <a:xfrm>
            <a:off x="2385694" y="2168627"/>
            <a:ext cx="6316891" cy="4432181"/>
          </a:xfrm>
          <a:prstGeom prst="roundRect">
            <a:avLst>
              <a:gd name="adj" fmla="val 1902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Стрелка: вверх 61">
            <a:extLst>
              <a:ext uri="{FF2B5EF4-FFF2-40B4-BE49-F238E27FC236}">
                <a16:creationId xmlns:a16="http://schemas.microsoft.com/office/drawing/2014/main" id="{B68B68AD-8B7A-4697-9516-71BBF64A5547}"/>
              </a:ext>
            </a:extLst>
          </p:cNvPr>
          <p:cNvSpPr/>
          <p:nvPr/>
        </p:nvSpPr>
        <p:spPr>
          <a:xfrm>
            <a:off x="5385879" y="1808368"/>
            <a:ext cx="180000" cy="363101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18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D1172E-BF79-44A1-82D2-9D6402058350}"/>
              </a:ext>
            </a:extLst>
          </p:cNvPr>
          <p:cNvSpPr txBox="1"/>
          <p:nvPr/>
        </p:nvSpPr>
        <p:spPr>
          <a:xfrm>
            <a:off x="158003" y="99079"/>
            <a:ext cx="7691614" cy="75713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Управление горными </a:t>
            </a:r>
            <a:br>
              <a:rPr lang="ru-RU" dirty="0"/>
            </a:br>
            <a:r>
              <a:rPr lang="ru-RU" dirty="0"/>
              <a:t>и геологоразведочными работами</a:t>
            </a: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B9CF0156-630F-40DF-B2E0-F9BC51F58569}"/>
              </a:ext>
            </a:extLst>
          </p:cNvPr>
          <p:cNvGrpSpPr/>
          <p:nvPr/>
        </p:nvGrpSpPr>
        <p:grpSpPr>
          <a:xfrm>
            <a:off x="773971" y="1254093"/>
            <a:ext cx="6927224" cy="5204458"/>
            <a:chOff x="381289" y="1293630"/>
            <a:chExt cx="6927224" cy="5204458"/>
          </a:xfrm>
        </p:grpSpPr>
        <p:sp>
          <p:nvSpPr>
            <p:cNvPr id="75" name="Стрелка: вниз 74">
              <a:extLst>
                <a:ext uri="{FF2B5EF4-FFF2-40B4-BE49-F238E27FC236}">
                  <a16:creationId xmlns:a16="http://schemas.microsoft.com/office/drawing/2014/main" id="{CFB57254-A40B-4F8F-A2E1-15FF2225E7D5}"/>
                </a:ext>
              </a:extLst>
            </p:cNvPr>
            <p:cNvSpPr/>
            <p:nvPr/>
          </p:nvSpPr>
          <p:spPr>
            <a:xfrm>
              <a:off x="3344280" y="1793978"/>
              <a:ext cx="2455817" cy="4200109"/>
            </a:xfrm>
            <a:prstGeom prst="downArrow">
              <a:avLst>
                <a:gd name="adj1" fmla="val 50000"/>
                <a:gd name="adj2" fmla="val 58625"/>
              </a:avLst>
            </a:prstGeom>
            <a:solidFill>
              <a:srgbClr val="DBF0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/>
            </a:p>
          </p:txBody>
        </p:sp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C73F135B-23A9-42C1-9B82-D41143E3A345}"/>
                </a:ext>
              </a:extLst>
            </p:cNvPr>
            <p:cNvSpPr/>
            <p:nvPr/>
          </p:nvSpPr>
          <p:spPr>
            <a:xfrm>
              <a:off x="1908513" y="1965124"/>
              <a:ext cx="5400000" cy="504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НОРМИРОВАНИЕ РАБОТ И ПЕРЕВОЗОК</a:t>
              </a:r>
            </a:p>
          </p:txBody>
        </p:sp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89BCE694-B71A-4E87-9CA0-8A3EF12D9761}"/>
                </a:ext>
              </a:extLst>
            </p:cNvPr>
            <p:cNvSpPr/>
            <p:nvPr/>
          </p:nvSpPr>
          <p:spPr>
            <a:xfrm>
              <a:off x="1908513" y="4651100"/>
              <a:ext cx="5400000" cy="504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МАРКШЕЙДЕРСКИЕ ЗАМЕРЫ, ПРИЕМКА ГОРНЫХ РАБОТ</a:t>
              </a:r>
            </a:p>
          </p:txBody>
        </p:sp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06B3C863-DFDA-4DD9-B6B9-21F8E5276A51}"/>
                </a:ext>
              </a:extLst>
            </p:cNvPr>
            <p:cNvSpPr/>
            <p:nvPr/>
          </p:nvSpPr>
          <p:spPr>
            <a:xfrm>
              <a:off x="1908513" y="2636618"/>
              <a:ext cx="5400000" cy="504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ОБЪЕМНО-КАЛЕНДАРНОЕ ПЛАНИРОВАНИЕ</a:t>
              </a:r>
            </a:p>
          </p:txBody>
        </p:sp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5D2C2152-2CAE-431A-8B4A-C817EF04E79D}"/>
                </a:ext>
              </a:extLst>
            </p:cNvPr>
            <p:cNvSpPr/>
            <p:nvPr/>
          </p:nvSpPr>
          <p:spPr>
            <a:xfrm>
              <a:off x="1908513" y="3308112"/>
              <a:ext cx="5400000" cy="504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СМЕННОЕ ПЛАНИРОВАНИЕ</a:t>
              </a:r>
            </a:p>
          </p:txBody>
        </p:sp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B72FCD9F-A7AA-45A7-ADDB-90FCC22A3D19}"/>
                </a:ext>
              </a:extLst>
            </p:cNvPr>
            <p:cNvSpPr/>
            <p:nvPr/>
          </p:nvSpPr>
          <p:spPr>
            <a:xfrm>
              <a:off x="1908513" y="3979606"/>
              <a:ext cx="5400000" cy="504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ОПЕРАТИВНЫЙ УЧЕТ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br>
                <a:rPr lang="ru-RU" sz="1600" b="1" dirty="0">
                  <a:solidFill>
                    <a:schemeClr val="bg1"/>
                  </a:solidFill>
                </a:rPr>
              </a:br>
              <a:r>
                <a:rPr lang="ru-RU" sz="1600" b="1" dirty="0">
                  <a:solidFill>
                    <a:schemeClr val="bg1"/>
                  </a:solidFill>
                </a:rPr>
                <a:t>КОЛИЧЕСТВЕННЫХ И КАЧЕСТВЕННЫХ ПОКАЗАТЕЛЕЙ</a:t>
              </a:r>
            </a:p>
          </p:txBody>
        </p:sp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89BF5AD0-AEE2-40C9-9625-32BC5578C81E}"/>
                </a:ext>
              </a:extLst>
            </p:cNvPr>
            <p:cNvSpPr/>
            <p:nvPr/>
          </p:nvSpPr>
          <p:spPr>
            <a:xfrm>
              <a:off x="1908513" y="5322594"/>
              <a:ext cx="5400000" cy="504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АНАЛИЗ УЧЕТА ГОРНЫХ РАБОТ</a:t>
              </a:r>
            </a:p>
          </p:txBody>
        </p:sp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49A288AC-2B7B-42FC-8A94-3A759C932F6A}"/>
                </a:ext>
              </a:extLst>
            </p:cNvPr>
            <p:cNvSpPr/>
            <p:nvPr/>
          </p:nvSpPr>
          <p:spPr>
            <a:xfrm>
              <a:off x="1908513" y="5994088"/>
              <a:ext cx="5400000" cy="504000"/>
            </a:xfrm>
            <a:prstGeom prst="roundRect">
              <a:avLst/>
            </a:prstGeom>
            <a:solidFill>
              <a:srgbClr val="FFE07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304961"/>
                  </a:solidFill>
                </a:rPr>
                <a:t>ОТРАЖЕНИЕ В УПРАВЛЕНЧЕСКОМ УЧЕТЕ</a:t>
              </a:r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CA6AE507-3F76-433A-A4C9-0591420FBFA1}"/>
                </a:ext>
              </a:extLst>
            </p:cNvPr>
            <p:cNvSpPr/>
            <p:nvPr/>
          </p:nvSpPr>
          <p:spPr>
            <a:xfrm>
              <a:off x="1908513" y="1293630"/>
              <a:ext cx="5400000" cy="504000"/>
            </a:xfrm>
            <a:prstGeom prst="roundRect">
              <a:avLst/>
            </a:prstGeom>
            <a:solidFill>
              <a:srgbClr val="3049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УЧЕТ ЗАПАСОВ ПОЛЕЗНЫХ ИСКОПАЕМЫХ </a:t>
              </a:r>
              <a:br>
                <a:rPr lang="ru-RU" sz="1600" b="1" dirty="0">
                  <a:solidFill>
                    <a:schemeClr val="bg1"/>
                  </a:solidFill>
                </a:rPr>
              </a:br>
              <a:r>
                <a:rPr lang="ru-RU" sz="1600" b="1" dirty="0">
                  <a:solidFill>
                    <a:schemeClr val="bg1"/>
                  </a:solidFill>
                </a:rPr>
                <a:t>ПОТЕРИ И РАЗУБОЖИВАНИЕ</a:t>
              </a:r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250736E6-299D-4C77-AB18-5349C90EF1DB}"/>
                </a:ext>
              </a:extLst>
            </p:cNvPr>
            <p:cNvSpPr/>
            <p:nvPr/>
          </p:nvSpPr>
          <p:spPr>
            <a:xfrm>
              <a:off x="381289" y="1293630"/>
              <a:ext cx="1125400" cy="50034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ГГИС</a:t>
              </a:r>
            </a:p>
          </p:txBody>
        </p:sp>
        <p:sp>
          <p:nvSpPr>
            <p:cNvPr id="100" name="Стрелка: вверх-вниз 99">
              <a:extLst>
                <a:ext uri="{FF2B5EF4-FFF2-40B4-BE49-F238E27FC236}">
                  <a16:creationId xmlns:a16="http://schemas.microsoft.com/office/drawing/2014/main" id="{40CAAAA2-1EC6-4C24-AB9F-70CC964C4C33}"/>
                </a:ext>
              </a:extLst>
            </p:cNvPr>
            <p:cNvSpPr/>
            <p:nvPr/>
          </p:nvSpPr>
          <p:spPr>
            <a:xfrm rot="5400000">
              <a:off x="1617601" y="1363804"/>
              <a:ext cx="180000" cy="360000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F8DC20C2-0B4B-4E9E-8461-5AC178D7A185}"/>
                </a:ext>
              </a:extLst>
            </p:cNvPr>
            <p:cNvSpPr/>
            <p:nvPr/>
          </p:nvSpPr>
          <p:spPr>
            <a:xfrm>
              <a:off x="381289" y="3308112"/>
              <a:ext cx="1144208" cy="117424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АСД, ВЕСОВЫЕ</a:t>
              </a:r>
            </a:p>
          </p:txBody>
        </p:sp>
        <p:sp>
          <p:nvSpPr>
            <p:cNvPr id="102" name="Стрелка: вверх-вниз 101">
              <a:extLst>
                <a:ext uri="{FF2B5EF4-FFF2-40B4-BE49-F238E27FC236}">
                  <a16:creationId xmlns:a16="http://schemas.microsoft.com/office/drawing/2014/main" id="{730CC25F-F28F-4DE8-B22D-CB276A46C11E}"/>
                </a:ext>
              </a:extLst>
            </p:cNvPr>
            <p:cNvSpPr/>
            <p:nvPr/>
          </p:nvSpPr>
          <p:spPr>
            <a:xfrm rot="5400000">
              <a:off x="1617601" y="4051606"/>
              <a:ext cx="180000" cy="360000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03" name="Стрелка: вверх-вниз 102">
              <a:extLst>
                <a:ext uri="{FF2B5EF4-FFF2-40B4-BE49-F238E27FC236}">
                  <a16:creationId xmlns:a16="http://schemas.microsoft.com/office/drawing/2014/main" id="{4F9972C3-738A-46B5-B62E-7B0CBE98DFD0}"/>
                </a:ext>
              </a:extLst>
            </p:cNvPr>
            <p:cNvSpPr/>
            <p:nvPr/>
          </p:nvSpPr>
          <p:spPr>
            <a:xfrm rot="5400000">
              <a:off x="1629255" y="3380112"/>
              <a:ext cx="180000" cy="360000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</p:grp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D8F27373-8E69-48C4-A33C-07031F0E81A0}"/>
              </a:ext>
            </a:extLst>
          </p:cNvPr>
          <p:cNvSpPr txBox="1">
            <a:spLocks/>
          </p:cNvSpPr>
          <p:nvPr/>
        </p:nvSpPr>
        <p:spPr>
          <a:xfrm>
            <a:off x="9264702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70A23B-64CD-4924-9B44-D7B9484B0353}" type="slidenum">
              <a:rPr lang="ru-R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32838AB-FE25-4627-A211-093D9A4A3E77}"/>
              </a:ext>
            </a:extLst>
          </p:cNvPr>
          <p:cNvGrpSpPr/>
          <p:nvPr/>
        </p:nvGrpSpPr>
        <p:grpSpPr>
          <a:xfrm>
            <a:off x="8181975" y="1129581"/>
            <a:ext cx="3825928" cy="5591894"/>
            <a:chOff x="8045938" y="1117022"/>
            <a:chExt cx="3821434" cy="5363328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2DFDED7D-B65F-4DF9-B7E0-AF08AACAA5A9}"/>
                </a:ext>
              </a:extLst>
            </p:cNvPr>
            <p:cNvGrpSpPr/>
            <p:nvPr/>
          </p:nvGrpSpPr>
          <p:grpSpPr>
            <a:xfrm>
              <a:off x="8140408" y="1117022"/>
              <a:ext cx="3726964" cy="5363328"/>
              <a:chOff x="8140408" y="1117022"/>
              <a:chExt cx="3726964" cy="5363328"/>
            </a:xfrm>
          </p:grpSpPr>
          <p:sp>
            <p:nvSpPr>
              <p:cNvPr id="22" name="Скругленный прямоугольник 25">
                <a:extLst>
                  <a:ext uri="{FF2B5EF4-FFF2-40B4-BE49-F238E27FC236}">
                    <a16:creationId xmlns:a16="http://schemas.microsoft.com/office/drawing/2014/main" id="{77916587-020B-4B46-A8D0-EABF3EE0BA44}"/>
                  </a:ext>
                </a:extLst>
              </p:cNvPr>
              <p:cNvSpPr/>
              <p:nvPr/>
            </p:nvSpPr>
            <p:spPr>
              <a:xfrm>
                <a:off x="8140408" y="1117022"/>
                <a:ext cx="3726963" cy="585696"/>
              </a:xfrm>
              <a:prstGeom prst="round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B2C2EC3E-989D-4497-BE31-CC198E658687}"/>
                  </a:ext>
                </a:extLst>
              </p:cNvPr>
              <p:cNvSpPr/>
              <p:nvPr/>
            </p:nvSpPr>
            <p:spPr>
              <a:xfrm>
                <a:off x="8140409" y="1565092"/>
                <a:ext cx="3726963" cy="49152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304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455C8B-F039-41BC-8F1A-A4FD57A0E92F}"/>
                  </a:ext>
                </a:extLst>
              </p:cNvPr>
              <p:cNvSpPr txBox="1"/>
              <p:nvPr/>
            </p:nvSpPr>
            <p:spPr>
              <a:xfrm>
                <a:off x="8264956" y="1142610"/>
                <a:ext cx="3504847" cy="354236"/>
              </a:xfrm>
              <a:prstGeom prst="rect">
                <a:avLst/>
              </a:prstGeom>
              <a:solidFill>
                <a:srgbClr val="304961"/>
              </a:solidFill>
              <a:ln>
                <a:solidFill>
                  <a:srgbClr val="30496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ПРОЦЕССЫ</a:t>
                </a: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953F85B-8534-408D-887A-F9AE343E3667}"/>
                </a:ext>
              </a:extLst>
            </p:cNvPr>
            <p:cNvSpPr/>
            <p:nvPr/>
          </p:nvSpPr>
          <p:spPr>
            <a:xfrm>
              <a:off x="8045938" y="1682819"/>
              <a:ext cx="3726963" cy="466902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запасов полезных ископаемых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 загрузкой информации из ГГИС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Нормирование производительности горного оборудования и самосвалов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Объемно-календарное и сменное планирование геологоразведочных и горных работ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горных работ с загрузкой информации из АСД и весовых складов полезных ископаемых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Учет маркзамеров, потерь и разубоживания с загрузкой информации из ГГИС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потребности в нормируемых ТМЦ и услугах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Отражение в управленческом и бухгалтерском учете</a:t>
              </a:r>
            </a:p>
            <a:p>
              <a:pPr marL="361950" lvl="1" indent="-180975">
                <a:spcAft>
                  <a:spcPts val="1000"/>
                </a:spcAft>
                <a:buAutoNum type="arabicPeriod"/>
                <a:defRPr/>
              </a:pP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748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7935</TotalTime>
  <Words>1539</Words>
  <Application>Microsoft Office PowerPoint</Application>
  <PresentationFormat>Широкоэкранный</PresentationFormat>
  <Paragraphs>306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Давкаев Константин</cp:lastModifiedBy>
  <cp:revision>836</cp:revision>
  <dcterms:created xsi:type="dcterms:W3CDTF">2020-03-30T13:05:44Z</dcterms:created>
  <dcterms:modified xsi:type="dcterms:W3CDTF">2023-01-31T08:14:24Z</dcterms:modified>
</cp:coreProperties>
</file>